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1"/>
  </p:sldMasterIdLst>
  <p:notesMasterIdLst>
    <p:notesMasterId r:id="rId16"/>
  </p:notesMasterIdLst>
  <p:sldIdLst>
    <p:sldId id="256" r:id="rId2"/>
    <p:sldId id="281" r:id="rId3"/>
    <p:sldId id="282" r:id="rId4"/>
    <p:sldId id="321" r:id="rId5"/>
    <p:sldId id="283" r:id="rId6"/>
    <p:sldId id="329" r:id="rId7"/>
    <p:sldId id="328" r:id="rId8"/>
    <p:sldId id="322" r:id="rId9"/>
    <p:sldId id="332" r:id="rId10"/>
    <p:sldId id="333" r:id="rId11"/>
    <p:sldId id="325" r:id="rId12"/>
    <p:sldId id="331" r:id="rId13"/>
    <p:sldId id="330" r:id="rId14"/>
    <p:sldId id="279" r:id="rId15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990000"/>
    <a:srgbClr val="F076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652" y="-8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F03E31-E066-4297-8405-04D134AD08E4}" type="doc">
      <dgm:prSet loTypeId="urn:microsoft.com/office/officeart/2005/8/layout/hProcess9" loCatId="process" qsTypeId="urn:microsoft.com/office/officeart/2005/8/quickstyle/simple4" qsCatId="simple" csTypeId="urn:microsoft.com/office/officeart/2005/8/colors/accent0_3" csCatId="mainScheme" phldr="1"/>
      <dgm:spPr/>
    </dgm:pt>
    <dgm:pt modelId="{37EA36FC-21EA-4351-9B41-5F4BA04E6277}">
      <dgm:prSet phldrT="[Текст]" custT="1"/>
      <dgm:spPr/>
      <dgm:t>
        <a:bodyPr/>
        <a:lstStyle/>
        <a:p>
          <a:r>
            <a:rPr lang="ru-RU" sz="2000" b="1" dirty="0" smtClean="0">
              <a:latin typeface="+mj-lt"/>
            </a:rPr>
            <a:t>Муниципальный бюджет</a:t>
          </a:r>
          <a:endParaRPr lang="ru-RU" sz="2000" b="1" dirty="0">
            <a:latin typeface="+mj-lt"/>
          </a:endParaRPr>
        </a:p>
      </dgm:t>
    </dgm:pt>
    <dgm:pt modelId="{B7267216-B7C3-4BBC-B9A8-E1CE173BCEAF}" type="parTrans" cxnId="{4A55BF9C-2138-4B89-9E2A-1DEF6F9B8565}">
      <dgm:prSet/>
      <dgm:spPr/>
      <dgm:t>
        <a:bodyPr/>
        <a:lstStyle/>
        <a:p>
          <a:endParaRPr lang="ru-RU"/>
        </a:p>
      </dgm:t>
    </dgm:pt>
    <dgm:pt modelId="{A4E390BA-F7D8-42BC-94A6-ED2649355C43}" type="sibTrans" cxnId="{4A55BF9C-2138-4B89-9E2A-1DEF6F9B8565}">
      <dgm:prSet/>
      <dgm:spPr/>
      <dgm:t>
        <a:bodyPr/>
        <a:lstStyle/>
        <a:p>
          <a:endParaRPr lang="ru-RU"/>
        </a:p>
      </dgm:t>
    </dgm:pt>
    <dgm:pt modelId="{EE6F098B-9251-4747-BF54-E478EE43DD3B}">
      <dgm:prSet phldrT="[Текст]" custT="1"/>
      <dgm:spPr/>
      <dgm:t>
        <a:bodyPr/>
        <a:lstStyle/>
        <a:p>
          <a:r>
            <a:rPr lang="ru-RU" sz="2000" b="1" dirty="0" smtClean="0">
              <a:latin typeface="+mj-lt"/>
            </a:rPr>
            <a:t>Областной бюджет</a:t>
          </a:r>
          <a:endParaRPr lang="ru-RU" sz="2000" b="1" dirty="0">
            <a:latin typeface="+mj-lt"/>
          </a:endParaRPr>
        </a:p>
      </dgm:t>
    </dgm:pt>
    <dgm:pt modelId="{BD1F5A8E-998C-4595-9E98-29BA8C0D61EC}" type="parTrans" cxnId="{BF7B52D6-5DAB-44D5-BDDC-C08EE8905055}">
      <dgm:prSet/>
      <dgm:spPr/>
      <dgm:t>
        <a:bodyPr/>
        <a:lstStyle/>
        <a:p>
          <a:endParaRPr lang="ru-RU"/>
        </a:p>
      </dgm:t>
    </dgm:pt>
    <dgm:pt modelId="{1073C417-0381-4176-BA50-E2FB809F0B62}" type="sibTrans" cxnId="{BF7B52D6-5DAB-44D5-BDDC-C08EE8905055}">
      <dgm:prSet/>
      <dgm:spPr/>
      <dgm:t>
        <a:bodyPr/>
        <a:lstStyle/>
        <a:p>
          <a:endParaRPr lang="ru-RU"/>
        </a:p>
      </dgm:t>
    </dgm:pt>
    <dgm:pt modelId="{137B1DD0-A31D-4A49-B8E0-0F5264FF7298}">
      <dgm:prSet phldrT="[Текст]" custT="1"/>
      <dgm:spPr/>
      <dgm:t>
        <a:bodyPr/>
        <a:lstStyle/>
        <a:p>
          <a:r>
            <a:rPr lang="ru-RU" sz="2000" b="1" dirty="0" smtClean="0">
              <a:latin typeface="+mj-lt"/>
            </a:rPr>
            <a:t>Население, спонсоры</a:t>
          </a:r>
          <a:endParaRPr lang="ru-RU" sz="2000" b="1" dirty="0">
            <a:latin typeface="+mj-lt"/>
          </a:endParaRPr>
        </a:p>
      </dgm:t>
    </dgm:pt>
    <dgm:pt modelId="{10D59C4F-1F1D-48B9-9050-133618A48FC7}" type="parTrans" cxnId="{BE19A546-5810-480F-8783-9E0C79821A74}">
      <dgm:prSet/>
      <dgm:spPr/>
      <dgm:t>
        <a:bodyPr/>
        <a:lstStyle/>
        <a:p>
          <a:endParaRPr lang="ru-RU"/>
        </a:p>
      </dgm:t>
    </dgm:pt>
    <dgm:pt modelId="{B228D56D-3410-4D8F-9177-77E5551AE4C0}" type="sibTrans" cxnId="{BE19A546-5810-480F-8783-9E0C79821A74}">
      <dgm:prSet/>
      <dgm:spPr/>
      <dgm:t>
        <a:bodyPr/>
        <a:lstStyle/>
        <a:p>
          <a:endParaRPr lang="ru-RU"/>
        </a:p>
      </dgm:t>
    </dgm:pt>
    <dgm:pt modelId="{2E8F7229-9418-44F0-80CC-2CEF66555A44}" type="pres">
      <dgm:prSet presAssocID="{9EF03E31-E066-4297-8405-04D134AD08E4}" presName="CompostProcess" presStyleCnt="0">
        <dgm:presLayoutVars>
          <dgm:dir/>
          <dgm:resizeHandles val="exact"/>
        </dgm:presLayoutVars>
      </dgm:prSet>
      <dgm:spPr/>
    </dgm:pt>
    <dgm:pt modelId="{A3FBDAA5-2353-4C0A-84F7-04107D0407A5}" type="pres">
      <dgm:prSet presAssocID="{9EF03E31-E066-4297-8405-04D134AD08E4}" presName="arrow" presStyleLbl="bgShp" presStyleIdx="0" presStyleCnt="1" custLinFactNeighborY="390"/>
      <dgm:spPr>
        <a:ln w="76200">
          <a:solidFill>
            <a:schemeClr val="tx1">
              <a:lumMod val="40000"/>
              <a:lumOff val="60000"/>
            </a:schemeClr>
          </a:solidFill>
        </a:ln>
      </dgm:spPr>
    </dgm:pt>
    <dgm:pt modelId="{FA10868E-0204-4F29-8D29-653A08180F0A}" type="pres">
      <dgm:prSet presAssocID="{9EF03E31-E066-4297-8405-04D134AD08E4}" presName="linearProcess" presStyleCnt="0"/>
      <dgm:spPr/>
    </dgm:pt>
    <dgm:pt modelId="{2CD05981-4848-476C-8130-657647ABFA83}" type="pres">
      <dgm:prSet presAssocID="{37EA36FC-21EA-4351-9B41-5F4BA04E6277}" presName="textNode" presStyleLbl="node1" presStyleIdx="0" presStyleCnt="3" custScaleX="2000000" custScaleY="79954" custLinFactNeighborX="-2459" custLinFactNeighborY="-759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B87F8B-BD0C-4581-BEF6-DEB730A3CCBD}" type="pres">
      <dgm:prSet presAssocID="{A4E390BA-F7D8-42BC-94A6-ED2649355C43}" presName="sibTrans" presStyleCnt="0"/>
      <dgm:spPr/>
    </dgm:pt>
    <dgm:pt modelId="{A7F59468-47CC-4B62-838F-7E4EF162695D}" type="pres">
      <dgm:prSet presAssocID="{137B1DD0-A31D-4A49-B8E0-0F5264FF7298}" presName="textNode" presStyleLbl="node1" presStyleIdx="1" presStyleCnt="3" custScaleX="1872474" custScaleY="79321" custLinFactX="-485639" custLinFactNeighborX="-500000" custLinFactNeighborY="-18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B31FF9-25EC-4AF4-8913-C79F05ADEAFA}" type="pres">
      <dgm:prSet presAssocID="{B228D56D-3410-4D8F-9177-77E5551AE4C0}" presName="sibTrans" presStyleCnt="0"/>
      <dgm:spPr/>
    </dgm:pt>
    <dgm:pt modelId="{7953EE3B-E194-4A59-9165-CDB2EC8FE7CF}" type="pres">
      <dgm:prSet presAssocID="{EE6F098B-9251-4747-BF54-E478EE43DD3B}" presName="textNode" presStyleLbl="node1" presStyleIdx="2" presStyleCnt="3" custScaleX="2000000" custScaleY="76382" custLinFactX="-962783" custLinFactNeighborX="-1000000" custLinFactNeighborY="712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F7B52D6-5DAB-44D5-BDDC-C08EE8905055}" srcId="{9EF03E31-E066-4297-8405-04D134AD08E4}" destId="{EE6F098B-9251-4747-BF54-E478EE43DD3B}" srcOrd="2" destOrd="0" parTransId="{BD1F5A8E-998C-4595-9E98-29BA8C0D61EC}" sibTransId="{1073C417-0381-4176-BA50-E2FB809F0B62}"/>
    <dgm:cxn modelId="{2707C64C-13FD-4CD1-BAEF-C8F8607D9CB8}" type="presOf" srcId="{9EF03E31-E066-4297-8405-04D134AD08E4}" destId="{2E8F7229-9418-44F0-80CC-2CEF66555A44}" srcOrd="0" destOrd="0" presId="urn:microsoft.com/office/officeart/2005/8/layout/hProcess9"/>
    <dgm:cxn modelId="{BE19A546-5810-480F-8783-9E0C79821A74}" srcId="{9EF03E31-E066-4297-8405-04D134AD08E4}" destId="{137B1DD0-A31D-4A49-B8E0-0F5264FF7298}" srcOrd="1" destOrd="0" parTransId="{10D59C4F-1F1D-48B9-9050-133618A48FC7}" sibTransId="{B228D56D-3410-4D8F-9177-77E5551AE4C0}"/>
    <dgm:cxn modelId="{31C5288E-7969-4B99-AA9C-F9A0E4F4ED46}" type="presOf" srcId="{137B1DD0-A31D-4A49-B8E0-0F5264FF7298}" destId="{A7F59468-47CC-4B62-838F-7E4EF162695D}" srcOrd="0" destOrd="0" presId="urn:microsoft.com/office/officeart/2005/8/layout/hProcess9"/>
    <dgm:cxn modelId="{CC117D55-AA76-4C04-AAFC-26A6F9D21E90}" type="presOf" srcId="{37EA36FC-21EA-4351-9B41-5F4BA04E6277}" destId="{2CD05981-4848-476C-8130-657647ABFA83}" srcOrd="0" destOrd="0" presId="urn:microsoft.com/office/officeart/2005/8/layout/hProcess9"/>
    <dgm:cxn modelId="{4A55BF9C-2138-4B89-9E2A-1DEF6F9B8565}" srcId="{9EF03E31-E066-4297-8405-04D134AD08E4}" destId="{37EA36FC-21EA-4351-9B41-5F4BA04E6277}" srcOrd="0" destOrd="0" parTransId="{B7267216-B7C3-4BBC-B9A8-E1CE173BCEAF}" sibTransId="{A4E390BA-F7D8-42BC-94A6-ED2649355C43}"/>
    <dgm:cxn modelId="{B7C0D676-E1BB-432C-A9EE-7032A6D481A9}" type="presOf" srcId="{EE6F098B-9251-4747-BF54-E478EE43DD3B}" destId="{7953EE3B-E194-4A59-9165-CDB2EC8FE7CF}" srcOrd="0" destOrd="0" presId="urn:microsoft.com/office/officeart/2005/8/layout/hProcess9"/>
    <dgm:cxn modelId="{BAC3082B-3560-49D3-83DF-0048550C7BC9}" type="presParOf" srcId="{2E8F7229-9418-44F0-80CC-2CEF66555A44}" destId="{A3FBDAA5-2353-4C0A-84F7-04107D0407A5}" srcOrd="0" destOrd="0" presId="urn:microsoft.com/office/officeart/2005/8/layout/hProcess9"/>
    <dgm:cxn modelId="{2991C4F1-4DBE-4D10-9AA4-06199A8604EF}" type="presParOf" srcId="{2E8F7229-9418-44F0-80CC-2CEF66555A44}" destId="{FA10868E-0204-4F29-8D29-653A08180F0A}" srcOrd="1" destOrd="0" presId="urn:microsoft.com/office/officeart/2005/8/layout/hProcess9"/>
    <dgm:cxn modelId="{75151BBB-DC81-411E-8101-51A71A824A1E}" type="presParOf" srcId="{FA10868E-0204-4F29-8D29-653A08180F0A}" destId="{2CD05981-4848-476C-8130-657647ABFA83}" srcOrd="0" destOrd="0" presId="urn:microsoft.com/office/officeart/2005/8/layout/hProcess9"/>
    <dgm:cxn modelId="{844DCDB4-5271-42A1-91E8-0FFC0EFEF410}" type="presParOf" srcId="{FA10868E-0204-4F29-8D29-653A08180F0A}" destId="{D4B87F8B-BD0C-4581-BEF6-DEB730A3CCBD}" srcOrd="1" destOrd="0" presId="urn:microsoft.com/office/officeart/2005/8/layout/hProcess9"/>
    <dgm:cxn modelId="{CAC13E17-B4EC-439B-A272-3A243BE0678D}" type="presParOf" srcId="{FA10868E-0204-4F29-8D29-653A08180F0A}" destId="{A7F59468-47CC-4B62-838F-7E4EF162695D}" srcOrd="2" destOrd="0" presId="urn:microsoft.com/office/officeart/2005/8/layout/hProcess9"/>
    <dgm:cxn modelId="{AD210C25-D876-449A-8C02-126F1B4E6A3B}" type="presParOf" srcId="{FA10868E-0204-4F29-8D29-653A08180F0A}" destId="{57B31FF9-25EC-4AF4-8913-C79F05ADEAFA}" srcOrd="3" destOrd="0" presId="urn:microsoft.com/office/officeart/2005/8/layout/hProcess9"/>
    <dgm:cxn modelId="{3F7390B2-A36B-4E81-889C-B6F4943B5C4D}" type="presParOf" srcId="{FA10868E-0204-4F29-8D29-653A08180F0A}" destId="{7953EE3B-E194-4A59-9165-CDB2EC8FE7CF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FBDAA5-2353-4C0A-84F7-04107D0407A5}">
      <dsp:nvSpPr>
        <dsp:cNvPr id="0" name=""/>
        <dsp:cNvSpPr/>
      </dsp:nvSpPr>
      <dsp:spPr>
        <a:xfrm>
          <a:off x="514353" y="0"/>
          <a:ext cx="5829341" cy="2928958"/>
        </a:xfrm>
        <a:prstGeom prst="rightArrow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 w="76200">
          <a:solidFill>
            <a:schemeClr val="tx1">
              <a:lumMod val="40000"/>
              <a:lumOff val="60000"/>
            </a:schemeClr>
          </a:solidFill>
        </a:ln>
        <a:effectLst>
          <a:outerShdw blurRad="57150" dist="38100" dir="5400000" algn="ctr" rotWithShape="0">
            <a:schemeClr val="dk2">
              <a:tint val="40000"/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CD05981-4848-476C-8130-657647ABFA83}">
      <dsp:nvSpPr>
        <dsp:cNvPr id="0" name=""/>
        <dsp:cNvSpPr/>
      </dsp:nvSpPr>
      <dsp:spPr>
        <a:xfrm>
          <a:off x="446" y="106016"/>
          <a:ext cx="2322764" cy="936727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dk2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dk2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+mj-lt"/>
            </a:rPr>
            <a:t>Муниципальный бюджет</a:t>
          </a:r>
          <a:endParaRPr lang="ru-RU" sz="2000" b="1" kern="1200" dirty="0">
            <a:latin typeface="+mj-lt"/>
          </a:endParaRPr>
        </a:p>
      </dsp:txBody>
      <dsp:txXfrm>
        <a:off x="46173" y="151743"/>
        <a:ext cx="2231310" cy="845273"/>
      </dsp:txXfrm>
    </dsp:sp>
    <dsp:sp modelId="{A7F59468-47CC-4B62-838F-7E4EF162695D}">
      <dsp:nvSpPr>
        <dsp:cNvPr id="0" name=""/>
        <dsp:cNvSpPr/>
      </dsp:nvSpPr>
      <dsp:spPr>
        <a:xfrm>
          <a:off x="1687478" y="978734"/>
          <a:ext cx="2174657" cy="929311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dk2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dk2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+mj-lt"/>
            </a:rPr>
            <a:t>Население, спонсоры</a:t>
          </a:r>
          <a:endParaRPr lang="ru-RU" sz="2000" b="1" kern="1200" dirty="0">
            <a:latin typeface="+mj-lt"/>
          </a:endParaRPr>
        </a:p>
      </dsp:txBody>
      <dsp:txXfrm>
        <a:off x="1732843" y="1024099"/>
        <a:ext cx="2083927" cy="838581"/>
      </dsp:txXfrm>
    </dsp:sp>
    <dsp:sp modelId="{7953EE3B-E194-4A59-9165-CDB2EC8FE7CF}">
      <dsp:nvSpPr>
        <dsp:cNvPr id="0" name=""/>
        <dsp:cNvSpPr/>
      </dsp:nvSpPr>
      <dsp:spPr>
        <a:xfrm>
          <a:off x="3235826" y="1852062"/>
          <a:ext cx="2322764" cy="894878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dk2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dk2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+mj-lt"/>
            </a:rPr>
            <a:t>Областной бюджет</a:t>
          </a:r>
          <a:endParaRPr lang="ru-RU" sz="2000" b="1" kern="1200" dirty="0">
            <a:latin typeface="+mj-lt"/>
          </a:endParaRPr>
        </a:p>
      </dsp:txBody>
      <dsp:txXfrm>
        <a:off x="3279510" y="1895746"/>
        <a:ext cx="2235396" cy="8075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EC4B28-7633-40B7-9583-F06CFF4E7037}" type="datetimeFigureOut">
              <a:rPr lang="ru-RU" smtClean="0"/>
              <a:t>24.06.2015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07FDAB-EDD0-440A-855F-6D767F932A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6965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07FDAB-EDD0-440A-855F-6D767F932A50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1227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24.06.2015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24.06.2015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24.06.2015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24.06.2015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24.06.2015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or71.ru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r71.ru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8200" y="219206"/>
            <a:ext cx="1360039" cy="1985658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683568" y="1412776"/>
            <a:ext cx="732040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atin typeface="Calibri" pitchFamily="34" charset="0"/>
                <a:cs typeface="Calibri" pitchFamily="34" charset="0"/>
              </a:rPr>
              <a:t>О реализации проекта </a:t>
            </a:r>
          </a:p>
          <a:p>
            <a:pPr algn="ctr"/>
            <a:r>
              <a:rPr lang="ru-RU" sz="4000" b="1" dirty="0" smtClean="0">
                <a:latin typeface="Calibri" pitchFamily="34" charset="0"/>
                <a:cs typeface="Calibri" pitchFamily="34" charset="0"/>
              </a:rPr>
              <a:t>«Народный бюджет – 2016»</a:t>
            </a:r>
          </a:p>
          <a:p>
            <a:pPr algn="ctr"/>
            <a:r>
              <a:rPr lang="ru-RU" sz="4000" b="1" dirty="0" smtClean="0">
                <a:latin typeface="Calibri" pitchFamily="34" charset="0"/>
                <a:cs typeface="Calibri" pitchFamily="34" charset="0"/>
              </a:rPr>
              <a:t>  в Тульской области </a:t>
            </a:r>
            <a:endParaRPr lang="ru-RU" sz="40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7545" y="4077072"/>
            <a:ext cx="511256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b="1" dirty="0" smtClean="0">
                <a:latin typeface="+mj-lt"/>
              </a:rPr>
              <a:t>Сафонова Марина Владимировна –</a:t>
            </a:r>
          </a:p>
          <a:p>
            <a:pPr algn="just"/>
            <a:endParaRPr lang="ru-RU" sz="2200" b="1" dirty="0">
              <a:latin typeface="+mj-lt"/>
            </a:endParaRPr>
          </a:p>
          <a:p>
            <a:pPr algn="just"/>
            <a:r>
              <a:rPr lang="ru-RU" sz="2200" b="1" dirty="0" smtClean="0">
                <a:latin typeface="+mj-lt"/>
              </a:rPr>
              <a:t>помощник заместителя правительства Тульской области</a:t>
            </a:r>
            <a:endParaRPr lang="ru-RU" sz="22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3349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356083" y="332656"/>
            <a:ext cx="839238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Виды работ, НЕЛЬЗЯ делать по проекту «Народный бюджет</a:t>
            </a:r>
            <a:r>
              <a:rPr lang="en-US" sz="32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2016</a:t>
            </a:r>
            <a:r>
              <a:rPr lang="ru-RU" sz="32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»</a:t>
            </a:r>
            <a:endParaRPr lang="ru-RU" sz="3200" b="1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6083" y="1425774"/>
            <a:ext cx="8387445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+mj-lt"/>
              </a:rPr>
              <a:t>1. Объекты частной коммерческой деятельности</a:t>
            </a:r>
          </a:p>
          <a:p>
            <a:r>
              <a:rPr lang="ru-RU" sz="2000" dirty="0">
                <a:latin typeface="+mj-lt"/>
              </a:rPr>
              <a:t>2. Объекты, расположенные на территории садоводческих </a:t>
            </a:r>
            <a:r>
              <a:rPr lang="ru-RU" sz="2000" dirty="0" smtClean="0">
                <a:latin typeface="+mj-lt"/>
              </a:rPr>
              <a:t>некоммерческих </a:t>
            </a:r>
            <a:r>
              <a:rPr lang="ru-RU" sz="2000" dirty="0">
                <a:latin typeface="+mj-lt"/>
              </a:rPr>
              <a:t>организациях, не находящейся в муниципальной собственности</a:t>
            </a:r>
          </a:p>
          <a:p>
            <a:r>
              <a:rPr lang="ru-RU" sz="2000" dirty="0">
                <a:latin typeface="+mj-lt"/>
              </a:rPr>
              <a:t>3. Ремонт или строительство объектов культового и религиозного </a:t>
            </a:r>
            <a:r>
              <a:rPr lang="ru-RU" sz="2000" dirty="0" smtClean="0">
                <a:latin typeface="+mj-lt"/>
              </a:rPr>
              <a:t>назначения</a:t>
            </a:r>
            <a:endParaRPr lang="ru-RU" sz="2000" dirty="0">
              <a:latin typeface="+mj-lt"/>
            </a:endParaRPr>
          </a:p>
          <a:p>
            <a:r>
              <a:rPr lang="ru-RU" sz="2000" dirty="0">
                <a:latin typeface="+mj-lt"/>
              </a:rPr>
              <a:t>4. Проекты, которые служат интересам отдельных этнических групп и </a:t>
            </a:r>
            <a:r>
              <a:rPr lang="ru-RU" sz="2000" dirty="0" smtClean="0">
                <a:latin typeface="+mj-lt"/>
              </a:rPr>
              <a:t>создают </a:t>
            </a:r>
            <a:r>
              <a:rPr lang="ru-RU" sz="2000" dirty="0">
                <a:latin typeface="+mj-lt"/>
              </a:rPr>
              <a:t>риск межэтнических конфликтов</a:t>
            </a:r>
          </a:p>
          <a:p>
            <a:r>
              <a:rPr lang="ru-RU" sz="2000" dirty="0">
                <a:latin typeface="+mj-lt"/>
              </a:rPr>
              <a:t>5. Проекты, которые могут иметь негативное воздействие на </a:t>
            </a:r>
            <a:r>
              <a:rPr lang="ru-RU" sz="2000" dirty="0" smtClean="0">
                <a:latin typeface="+mj-lt"/>
              </a:rPr>
              <a:t>окружающую среду</a:t>
            </a:r>
            <a:endParaRPr lang="ru-RU" sz="2000" dirty="0">
              <a:latin typeface="+mj-lt"/>
            </a:endParaRPr>
          </a:p>
          <a:p>
            <a:r>
              <a:rPr lang="ru-RU" sz="2000" dirty="0">
                <a:latin typeface="+mj-lt"/>
              </a:rPr>
              <a:t>6. Ремонт или строительство административных зданий, сооружений, </a:t>
            </a:r>
            <a:r>
              <a:rPr lang="ru-RU" sz="2000" dirty="0" smtClean="0">
                <a:latin typeface="+mj-lt"/>
              </a:rPr>
              <a:t>являющихся </a:t>
            </a:r>
            <a:r>
              <a:rPr lang="ru-RU" sz="2000" dirty="0">
                <a:latin typeface="+mj-lt"/>
              </a:rPr>
              <a:t>частной собственностью</a:t>
            </a:r>
          </a:p>
          <a:p>
            <a:r>
              <a:rPr lang="ru-RU" sz="2000" dirty="0">
                <a:latin typeface="+mj-lt"/>
              </a:rPr>
              <a:t>7. </a:t>
            </a:r>
            <a:r>
              <a:rPr lang="ru-RU" sz="2000" dirty="0" smtClean="0">
                <a:latin typeface="+mj-lt"/>
              </a:rPr>
              <a:t>Закупка </a:t>
            </a:r>
            <a:r>
              <a:rPr lang="ru-RU" sz="2000" dirty="0">
                <a:latin typeface="+mj-lt"/>
              </a:rPr>
              <a:t>оборудования или транспортных средств для нужд </a:t>
            </a:r>
            <a:r>
              <a:rPr lang="ru-RU" sz="2000" dirty="0" err="1">
                <a:latin typeface="+mj-lt"/>
              </a:rPr>
              <a:t>админи</a:t>
            </a:r>
            <a:r>
              <a:rPr lang="ru-RU" sz="2000" dirty="0">
                <a:latin typeface="+mj-lt"/>
              </a:rPr>
              <a:t>-</a:t>
            </a:r>
          </a:p>
          <a:p>
            <a:r>
              <a:rPr lang="ru-RU" sz="2000" dirty="0" err="1">
                <a:latin typeface="+mj-lt"/>
              </a:rPr>
              <a:t>страций</a:t>
            </a:r>
            <a:r>
              <a:rPr lang="ru-RU" sz="2000" dirty="0">
                <a:latin typeface="+mj-lt"/>
              </a:rPr>
              <a:t> муниципальных образований Тульской области, общественных</a:t>
            </a:r>
          </a:p>
          <a:p>
            <a:r>
              <a:rPr lang="ru-RU" sz="2000" dirty="0">
                <a:latin typeface="+mj-lt"/>
              </a:rPr>
              <a:t>организаций</a:t>
            </a:r>
          </a:p>
          <a:p>
            <a:r>
              <a:rPr lang="ru-RU" sz="2000" b="1" dirty="0">
                <a:solidFill>
                  <a:srgbClr val="FF0000"/>
                </a:solidFill>
                <a:latin typeface="+mj-lt"/>
              </a:rPr>
              <a:t>8. </a:t>
            </a:r>
            <a:r>
              <a:rPr lang="ru-RU" sz="2000" b="1" dirty="0" smtClean="0">
                <a:solidFill>
                  <a:srgbClr val="FF0000"/>
                </a:solidFill>
                <a:latin typeface="+mj-lt"/>
              </a:rPr>
              <a:t>Установка </a:t>
            </a:r>
            <a:r>
              <a:rPr lang="ru-RU" sz="2000" b="1" dirty="0">
                <a:solidFill>
                  <a:srgbClr val="FF0000"/>
                </a:solidFill>
                <a:latin typeface="+mj-lt"/>
              </a:rPr>
              <a:t>детских </a:t>
            </a:r>
            <a:r>
              <a:rPr lang="ru-RU" sz="2000" b="1" dirty="0" smtClean="0">
                <a:solidFill>
                  <a:srgbClr val="FF0000"/>
                </a:solidFill>
                <a:latin typeface="+mj-lt"/>
              </a:rPr>
              <a:t>площадок</a:t>
            </a:r>
          </a:p>
          <a:p>
            <a:r>
              <a:rPr lang="ru-RU" sz="2000" b="1" dirty="0" smtClean="0">
                <a:solidFill>
                  <a:srgbClr val="FF0000"/>
                </a:solidFill>
                <a:latin typeface="+mj-lt"/>
              </a:rPr>
              <a:t>9. Ремонт балконов, ремонт </a:t>
            </a:r>
            <a:r>
              <a:rPr lang="ru-RU" sz="2000" b="1" dirty="0">
                <a:solidFill>
                  <a:srgbClr val="FF0000"/>
                </a:solidFill>
                <a:latin typeface="+mj-lt"/>
              </a:rPr>
              <a:t>электросетей </a:t>
            </a:r>
            <a:r>
              <a:rPr lang="ru-RU" sz="2000" b="1" dirty="0" smtClean="0">
                <a:solidFill>
                  <a:srgbClr val="FF0000"/>
                </a:solidFill>
                <a:latin typeface="+mj-lt"/>
              </a:rPr>
              <a:t> в МКД </a:t>
            </a:r>
            <a:endParaRPr lang="ru-RU" sz="2000" b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45043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323527" y="842058"/>
            <a:ext cx="8578141" cy="35719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Tahoma" pitchFamily="34" charset="0"/>
                <a:cs typeface="Tahoma" pitchFamily="34" charset="0"/>
              </a:rPr>
              <a:t>Перспективы реализации проекта </a:t>
            </a:r>
          </a:p>
        </p:txBody>
      </p:sp>
      <p:pic>
        <p:nvPicPr>
          <p:cNvPr id="2050" name="Picture 2" descr="http://edupod.ru/tw_files2/urls_2/18/d-17581/17581_html_m65ed73f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1556793"/>
            <a:ext cx="3949173" cy="4183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Содержимое 2"/>
          <p:cNvSpPr>
            <a:spLocks/>
          </p:cNvSpPr>
          <p:nvPr/>
        </p:nvSpPr>
        <p:spPr bwMode="auto">
          <a:xfrm>
            <a:off x="4272700" y="1565673"/>
            <a:ext cx="4321175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588" indent="-1588">
              <a:lnSpc>
                <a:spcPct val="85000"/>
              </a:lnSpc>
              <a:spcBef>
                <a:spcPct val="45000"/>
              </a:spcBef>
              <a:buFont typeface="Arial" charset="0"/>
              <a:buNone/>
            </a:pPr>
            <a:r>
              <a:rPr lang="ru-RU" sz="2200" b="1" dirty="0" smtClean="0">
                <a:solidFill>
                  <a:srgbClr val="FF0000"/>
                </a:solidFill>
                <a:latin typeface="+mj-lt"/>
                <a:ea typeface="Tahoma" pitchFamily="34" charset="0"/>
                <a:cs typeface="Arial" pitchFamily="34" charset="0"/>
              </a:rPr>
              <a:t>В 2015 </a:t>
            </a:r>
            <a:r>
              <a:rPr lang="ru-RU" sz="2200" dirty="0" smtClean="0">
                <a:latin typeface="+mj-lt"/>
                <a:ea typeface="Tahoma" pitchFamily="34" charset="0"/>
                <a:cs typeface="Arial" pitchFamily="34" charset="0"/>
              </a:rPr>
              <a:t>на реализацию </a:t>
            </a:r>
            <a:r>
              <a:rPr lang="ru-RU" sz="2200" dirty="0">
                <a:latin typeface="+mj-lt"/>
                <a:ea typeface="Tahoma" pitchFamily="34" charset="0"/>
                <a:cs typeface="Arial" pitchFamily="34" charset="0"/>
              </a:rPr>
              <a:t>проекта из областного бюджета области выделено </a:t>
            </a:r>
            <a:r>
              <a:rPr lang="ru-RU" sz="2200" b="1" dirty="0" smtClean="0">
                <a:solidFill>
                  <a:srgbClr val="FF0000"/>
                </a:solidFill>
                <a:latin typeface="+mj-lt"/>
                <a:ea typeface="Tahoma" pitchFamily="34" charset="0"/>
                <a:cs typeface="Arial" pitchFamily="34" charset="0"/>
              </a:rPr>
              <a:t>300 </a:t>
            </a:r>
            <a:r>
              <a:rPr lang="ru-RU" sz="2200" b="1" dirty="0">
                <a:solidFill>
                  <a:srgbClr val="FF0000"/>
                </a:solidFill>
                <a:latin typeface="+mj-lt"/>
                <a:ea typeface="Tahoma" pitchFamily="34" charset="0"/>
                <a:cs typeface="Arial" pitchFamily="34" charset="0"/>
              </a:rPr>
              <a:t>млн</a:t>
            </a:r>
            <a:r>
              <a:rPr lang="ru-RU" sz="2200" b="1" dirty="0" smtClean="0">
                <a:solidFill>
                  <a:srgbClr val="FF0000"/>
                </a:solidFill>
                <a:latin typeface="+mj-lt"/>
                <a:ea typeface="Tahoma" pitchFamily="34" charset="0"/>
                <a:cs typeface="Arial" pitchFamily="34" charset="0"/>
              </a:rPr>
              <a:t>. руб</a:t>
            </a:r>
            <a:r>
              <a:rPr lang="ru-RU" sz="2200" b="1" dirty="0">
                <a:solidFill>
                  <a:srgbClr val="FF0000"/>
                </a:solidFill>
                <a:latin typeface="+mj-lt"/>
                <a:ea typeface="Tahoma" pitchFamily="34" charset="0"/>
                <a:cs typeface="Arial" pitchFamily="34" charset="0"/>
              </a:rPr>
              <a:t>.</a:t>
            </a:r>
          </a:p>
          <a:p>
            <a:pPr marL="1588" indent="-1588">
              <a:lnSpc>
                <a:spcPct val="85000"/>
              </a:lnSpc>
              <a:spcBef>
                <a:spcPct val="45000"/>
              </a:spcBef>
              <a:buFont typeface="Arial" charset="0"/>
              <a:buNone/>
            </a:pPr>
            <a:endParaRPr lang="ru-RU" sz="2000" dirty="0">
              <a:solidFill>
                <a:srgbClr val="000066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graphicFrame>
        <p:nvGraphicFramePr>
          <p:cNvPr id="8" name="Group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6804534"/>
              </p:ext>
            </p:extLst>
          </p:nvPr>
        </p:nvGraphicFramePr>
        <p:xfrm>
          <a:off x="4427984" y="2708920"/>
          <a:ext cx="4320480" cy="1353750"/>
        </p:xfrm>
        <a:graphic>
          <a:graphicData uri="http://schemas.openxmlformats.org/drawingml/2006/table">
            <a:tbl>
              <a:tblPr/>
              <a:tblGrid>
                <a:gridCol w="2160240"/>
                <a:gridCol w="2160240"/>
              </a:tblGrid>
              <a:tr h="6197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ahoma" pitchFamily="34" charset="0"/>
                        </a:rPr>
                        <a:t>Участвовавшие</a:t>
                      </a:r>
                    </a:p>
                  </a:txBody>
                  <a:tcPr marL="91448" marR="91448" marT="45694" marB="4569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ahoma" pitchFamily="34" charset="0"/>
                        </a:rPr>
                        <a:t>Прошедшие</a:t>
                      </a:r>
                    </a:p>
                  </a:txBody>
                  <a:tcPr marL="91448" marR="91448" marT="45694" marB="4569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</a:tr>
              <a:tr h="7340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Tahoma" pitchFamily="34" charset="0"/>
                        </a:rPr>
                        <a:t>1065</a:t>
                      </a:r>
                    </a:p>
                  </a:txBody>
                  <a:tcPr marL="91448" marR="91448" marT="45694" marB="4569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Tahoma" pitchFamily="34" charset="0"/>
                        </a:rPr>
                        <a:t>444</a:t>
                      </a:r>
                    </a:p>
                  </a:txBody>
                  <a:tcPr marL="91448" marR="91448" marT="45694" marB="4569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F1"/>
                    </a:solidFill>
                  </a:tcPr>
                </a:tc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4427984" y="4653136"/>
            <a:ext cx="4572000" cy="1129733"/>
          </a:xfrm>
          <a:prstGeom prst="rect">
            <a:avLst/>
          </a:prstGeom>
        </p:spPr>
        <p:txBody>
          <a:bodyPr>
            <a:spAutoFit/>
          </a:bodyPr>
          <a:lstStyle/>
          <a:p>
            <a:pPr marL="1588" indent="-1588">
              <a:lnSpc>
                <a:spcPct val="85000"/>
              </a:lnSpc>
              <a:spcBef>
                <a:spcPct val="45000"/>
              </a:spcBef>
              <a:buFont typeface="Arial" charset="0"/>
              <a:buNone/>
            </a:pPr>
            <a:r>
              <a:rPr lang="ru-RU" sz="2200" b="1" dirty="0">
                <a:solidFill>
                  <a:srgbClr val="FF0000"/>
                </a:solidFill>
                <a:latin typeface="+mj-lt"/>
                <a:ea typeface="Tahoma" pitchFamily="34" charset="0"/>
                <a:cs typeface="Arial" pitchFamily="34" charset="0"/>
              </a:rPr>
              <a:t>В </a:t>
            </a:r>
            <a:r>
              <a:rPr lang="ru-RU" sz="2200" b="1" dirty="0" smtClean="0">
                <a:solidFill>
                  <a:srgbClr val="FF0000"/>
                </a:solidFill>
                <a:latin typeface="+mj-lt"/>
                <a:ea typeface="Tahoma" pitchFamily="34" charset="0"/>
                <a:cs typeface="Arial" pitchFamily="34" charset="0"/>
              </a:rPr>
              <a:t>2016 </a:t>
            </a:r>
            <a:r>
              <a:rPr lang="ru-RU" sz="2200" dirty="0">
                <a:latin typeface="+mj-lt"/>
                <a:ea typeface="Tahoma" pitchFamily="34" charset="0"/>
                <a:cs typeface="Arial" pitchFamily="34" charset="0"/>
              </a:rPr>
              <a:t>на реализацию проекта из областного бюджета области </a:t>
            </a:r>
            <a:r>
              <a:rPr lang="ru-RU" sz="2200" dirty="0" smtClean="0">
                <a:latin typeface="+mj-lt"/>
                <a:ea typeface="Tahoma" pitchFamily="34" charset="0"/>
                <a:cs typeface="Arial" pitchFamily="34" charset="0"/>
              </a:rPr>
              <a:t>будет выделено </a:t>
            </a:r>
            <a:r>
              <a:rPr lang="ru-RU" sz="3500" b="1" dirty="0" smtClean="0">
                <a:solidFill>
                  <a:srgbClr val="FF0000"/>
                </a:solidFill>
                <a:latin typeface="+mj-lt"/>
                <a:ea typeface="Tahoma" pitchFamily="34" charset="0"/>
                <a:cs typeface="Arial" pitchFamily="34" charset="0"/>
              </a:rPr>
              <a:t>700  </a:t>
            </a:r>
            <a:r>
              <a:rPr lang="ru-RU" sz="3500" b="1" dirty="0">
                <a:solidFill>
                  <a:srgbClr val="FF0000"/>
                </a:solidFill>
                <a:latin typeface="+mj-lt"/>
                <a:ea typeface="Tahoma" pitchFamily="34" charset="0"/>
                <a:cs typeface="Arial" pitchFamily="34" charset="0"/>
              </a:rPr>
              <a:t>млн</a:t>
            </a:r>
            <a:r>
              <a:rPr lang="ru-RU" sz="3500" b="1" dirty="0" smtClean="0">
                <a:solidFill>
                  <a:srgbClr val="FF0000"/>
                </a:solidFill>
                <a:latin typeface="+mj-lt"/>
                <a:ea typeface="Tahoma" pitchFamily="34" charset="0"/>
                <a:cs typeface="Arial" pitchFamily="34" charset="0"/>
              </a:rPr>
              <a:t>. руб</a:t>
            </a:r>
            <a:r>
              <a:rPr lang="ru-RU" sz="3500" b="1" dirty="0">
                <a:solidFill>
                  <a:srgbClr val="FF0000"/>
                </a:solidFill>
                <a:latin typeface="+mj-lt"/>
                <a:ea typeface="Tahoma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52642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323527" y="842058"/>
            <a:ext cx="8578141" cy="35719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Tahoma" pitchFamily="34" charset="0"/>
                <a:cs typeface="Tahoma" pitchFamily="34" charset="0"/>
              </a:rPr>
              <a:t>Прозрачность проекта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984500" y="1701816"/>
            <a:ext cx="3600400" cy="41395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>
              <a:lnSpc>
                <a:spcPct val="75000"/>
              </a:lnSpc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ru-RU" sz="2000" dirty="0" smtClean="0">
                <a:latin typeface="+mj-lt"/>
                <a:cs typeface="Arial" pitchFamily="34" charset="0"/>
              </a:rPr>
              <a:t>В </a:t>
            </a:r>
            <a:r>
              <a:rPr lang="ru-RU" sz="2000" dirty="0">
                <a:latin typeface="+mj-lt"/>
                <a:cs typeface="Arial" pitchFamily="34" charset="0"/>
              </a:rPr>
              <a:t>2015 года создана единая </a:t>
            </a:r>
            <a:r>
              <a:rPr lang="ru-RU" sz="2000" dirty="0" smtClean="0">
                <a:latin typeface="+mj-lt"/>
                <a:cs typeface="Arial" pitchFamily="34" charset="0"/>
              </a:rPr>
              <a:t>информационная </a:t>
            </a:r>
            <a:r>
              <a:rPr lang="ru-RU" sz="2000" dirty="0">
                <a:latin typeface="+mj-lt"/>
                <a:cs typeface="Arial" pitchFamily="34" charset="0"/>
              </a:rPr>
              <a:t>система подачи и оценки </a:t>
            </a:r>
            <a:r>
              <a:rPr lang="ru-RU" sz="2000" dirty="0" smtClean="0">
                <a:latin typeface="+mj-lt"/>
                <a:cs typeface="Arial" pitchFamily="34" charset="0"/>
              </a:rPr>
              <a:t>заявок, доступная по адресу </a:t>
            </a:r>
            <a:r>
              <a:rPr lang="en-US" sz="2000" dirty="0" smtClean="0">
                <a:latin typeface="+mj-lt"/>
                <a:cs typeface="Arial" pitchFamily="34" charset="0"/>
                <a:hlinkClick r:id="rId2"/>
              </a:rPr>
              <a:t>www.or71.ru</a:t>
            </a:r>
            <a:r>
              <a:rPr lang="en-US" sz="2000" dirty="0" smtClean="0">
                <a:latin typeface="+mj-lt"/>
                <a:cs typeface="Arial" pitchFamily="34" charset="0"/>
              </a:rPr>
              <a:t> </a:t>
            </a:r>
            <a:endParaRPr lang="ru-RU" sz="2000" dirty="0" smtClean="0">
              <a:latin typeface="+mj-lt"/>
              <a:cs typeface="Arial" pitchFamily="34" charset="0"/>
            </a:endParaRPr>
          </a:p>
          <a:p>
            <a:pPr marL="274320" indent="-274320">
              <a:lnSpc>
                <a:spcPct val="75000"/>
              </a:lnSpc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endParaRPr lang="en-US" sz="2000" dirty="0" smtClean="0">
              <a:latin typeface="+mj-lt"/>
              <a:cs typeface="Arial" pitchFamily="34" charset="0"/>
            </a:endParaRPr>
          </a:p>
          <a:p>
            <a:pPr marL="274320" indent="-274320">
              <a:lnSpc>
                <a:spcPct val="75000"/>
              </a:lnSpc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ru-RU" sz="2000" dirty="0" smtClean="0">
                <a:latin typeface="+mj-lt"/>
                <a:cs typeface="Arial" pitchFamily="34" charset="0"/>
              </a:rPr>
              <a:t>На данном ресурсе отображается полная информация о каждом проекте (полный пакет документов, включая протокол собрания жителей, информацию об ответственном за реализацию проекта в муниципалитете,  стадию реализации проекта.</a:t>
            </a:r>
            <a:endParaRPr lang="ru-RU" sz="2000" dirty="0">
              <a:latin typeface="+mj-lt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03" t="27037" r="40764" b="3951"/>
          <a:stretch/>
        </p:blipFill>
        <p:spPr bwMode="auto">
          <a:xfrm>
            <a:off x="323527" y="1537691"/>
            <a:ext cx="4660973" cy="417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5875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385664" y="908720"/>
            <a:ext cx="8568952" cy="857256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4000" b="1" dirty="0" smtClean="0">
                <a:solidFill>
                  <a:srgbClr val="C00000"/>
                </a:solidFill>
              </a:rPr>
              <a:t>Информация о проекте</a:t>
            </a:r>
            <a:r>
              <a:rPr lang="ru-RU" sz="3600" b="1" dirty="0">
                <a:solidFill>
                  <a:srgbClr val="C00000"/>
                </a:solidFill>
              </a:rPr>
              <a:t>:</a:t>
            </a:r>
            <a:endParaRPr lang="en-US" sz="3600" b="1" dirty="0" smtClean="0">
              <a:solidFill>
                <a:srgbClr val="C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45704" y="1920776"/>
            <a:ext cx="784887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4000" dirty="0">
              <a:solidFill>
                <a:srgbClr val="0033CC"/>
              </a:solidFill>
              <a:latin typeface="+mj-lt"/>
            </a:endParaRPr>
          </a:p>
          <a:p>
            <a:pPr algn="ctr"/>
            <a:r>
              <a:rPr lang="en-US" sz="4000" b="1" u="sng" dirty="0" smtClean="0">
                <a:solidFill>
                  <a:srgbClr val="0033CC"/>
                </a:solidFill>
                <a:latin typeface="+mj-lt"/>
              </a:rPr>
              <a:t>www.o</a:t>
            </a:r>
            <a:r>
              <a:rPr lang="en-US" sz="4000" b="1" u="sng" dirty="0">
                <a:solidFill>
                  <a:srgbClr val="0033CC"/>
                </a:solidFill>
                <a:latin typeface="+mj-lt"/>
              </a:rPr>
              <a:t>r</a:t>
            </a:r>
            <a:r>
              <a:rPr lang="en-US" sz="4000" b="1" u="sng" dirty="0" smtClean="0">
                <a:solidFill>
                  <a:srgbClr val="0033CC"/>
                </a:solidFill>
                <a:latin typeface="+mj-lt"/>
              </a:rPr>
              <a:t>71.ru</a:t>
            </a:r>
            <a:endParaRPr lang="ru-RU" sz="4000" b="1" u="sng" dirty="0" smtClean="0">
              <a:solidFill>
                <a:srgbClr val="0033CC"/>
              </a:solidFill>
              <a:latin typeface="+mj-lt"/>
            </a:endParaRPr>
          </a:p>
          <a:p>
            <a:pPr algn="ctr"/>
            <a:endParaRPr lang="ru-RU" sz="4000" b="1" dirty="0">
              <a:solidFill>
                <a:srgbClr val="0033CC"/>
              </a:solidFill>
              <a:latin typeface="+mj-lt"/>
            </a:endParaRPr>
          </a:p>
          <a:p>
            <a:pPr algn="ctr"/>
            <a:r>
              <a:rPr lang="ru-RU" sz="4000" b="1" dirty="0" smtClean="0">
                <a:latin typeface="+mj-lt"/>
              </a:rPr>
              <a:t>Тел.: </a:t>
            </a:r>
            <a:r>
              <a:rPr lang="ru-RU" sz="4000" b="1" dirty="0">
                <a:latin typeface="+mj-lt"/>
              </a:rPr>
              <a:t>8-800-200-71-02</a:t>
            </a:r>
            <a:endParaRPr lang="en-US" sz="4000" b="1" dirty="0">
              <a:latin typeface="+mj-lt"/>
            </a:endParaRPr>
          </a:p>
          <a:p>
            <a:pPr algn="ctr"/>
            <a:r>
              <a:rPr lang="ru-RU" sz="4000" b="1" dirty="0" smtClean="0">
                <a:latin typeface="+mj-lt"/>
              </a:rPr>
              <a:t>8 (4872) 24-53-55</a:t>
            </a:r>
          </a:p>
        </p:txBody>
      </p:sp>
    </p:spTree>
    <p:extLst>
      <p:ext uri="{BB962C8B-B14F-4D97-AF65-F5344CB8AC3E}">
        <p14:creationId xmlns:p14="http://schemas.microsoft.com/office/powerpoint/2010/main" val="4243701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7992" y="297216"/>
            <a:ext cx="1832751" cy="2675817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79511" y="2028616"/>
            <a:ext cx="7704857" cy="280076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800" b="1" spc="50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Спасибо </a:t>
            </a:r>
          </a:p>
          <a:p>
            <a:pPr algn="ctr"/>
            <a:r>
              <a:rPr lang="ru-RU" sz="8800" b="1" spc="50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за внимание!</a:t>
            </a:r>
            <a:endParaRPr lang="ru-RU" sz="8800" b="1" spc="50" dirty="0">
              <a:ln w="1143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4002088" y="11779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857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7225" algn="l"/>
              </a:tabLst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6429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722344"/>
          </a:xfrm>
        </p:spPr>
        <p:txBody>
          <a:bodyPr>
            <a:normAutofit/>
          </a:bodyPr>
          <a:lstStyle/>
          <a:p>
            <a:pPr lvl="0" algn="ctr">
              <a:defRPr/>
            </a:pPr>
            <a:r>
              <a:rPr lang="ru-RU" sz="3200" b="1" dirty="0" smtClean="0">
                <a:solidFill>
                  <a:srgbClr val="C00000"/>
                </a:solidFill>
              </a:rPr>
              <a:t>Общая информация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1628800"/>
            <a:ext cx="4104456" cy="345638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sz="2500" dirty="0">
                <a:latin typeface="+mj-lt"/>
              </a:rPr>
              <a:t>«Народный бюджет 2016» — это возможность решать целый спектр </a:t>
            </a:r>
            <a:r>
              <a:rPr lang="ru-RU" sz="2500" dirty="0" smtClean="0">
                <a:latin typeface="+mj-lt"/>
              </a:rPr>
              <a:t>проблем (ремонт </a:t>
            </a:r>
            <a:r>
              <a:rPr lang="ru-RU" sz="2500" dirty="0">
                <a:latin typeface="+mj-lt"/>
              </a:rPr>
              <a:t>кровли, подъездов, постройка спортивных </a:t>
            </a:r>
            <a:r>
              <a:rPr lang="ru-RU" sz="2500" dirty="0" smtClean="0">
                <a:latin typeface="+mj-lt"/>
              </a:rPr>
              <a:t>площадок, благоустройство </a:t>
            </a:r>
            <a:r>
              <a:rPr lang="ru-RU" sz="2500" dirty="0">
                <a:latin typeface="+mj-lt"/>
              </a:rPr>
              <a:t>парков и многие другие) благодаря привлечению средств </a:t>
            </a:r>
            <a:r>
              <a:rPr lang="ru-RU" sz="2500" dirty="0" smtClean="0">
                <a:latin typeface="+mj-lt"/>
              </a:rPr>
              <a:t>областного бюджета</a:t>
            </a:r>
            <a:r>
              <a:rPr lang="ru-RU" sz="2500" dirty="0">
                <a:latin typeface="+mj-lt"/>
              </a:rPr>
              <a:t>, бюджетов муниципальных образований и финансовых средств </a:t>
            </a:r>
            <a:r>
              <a:rPr lang="ru-RU" sz="2500" dirty="0" smtClean="0">
                <a:latin typeface="+mj-lt"/>
              </a:rPr>
              <a:t>жителей </a:t>
            </a:r>
            <a:r>
              <a:rPr lang="ru-RU" sz="2500" smtClean="0">
                <a:latin typeface="+mj-lt"/>
              </a:rPr>
              <a:t>и спонсоров </a:t>
            </a:r>
            <a:r>
              <a:rPr lang="ru-RU" sz="2500" dirty="0">
                <a:latin typeface="+mj-lt"/>
              </a:rPr>
              <a:t>Тульской области.</a:t>
            </a:r>
          </a:p>
          <a:p>
            <a:pPr marL="0" indent="0">
              <a:buNone/>
            </a:pPr>
            <a:endParaRPr lang="ru-RU" sz="2500" dirty="0" smtClean="0">
              <a:latin typeface="+mj-lt"/>
            </a:endParaRPr>
          </a:p>
          <a:p>
            <a:pPr marL="176213" indent="-176213">
              <a:tabLst>
                <a:tab pos="88900" algn="l"/>
              </a:tabLst>
              <a:defRPr/>
            </a:pPr>
            <a:endParaRPr lang="ru-RU" sz="8000" b="1" dirty="0" smtClean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 descr="http://zvst.ru/uploads/news/2013/2/14.02-narod-bydje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12776"/>
            <a:ext cx="3960440" cy="3960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827584" y="5085184"/>
            <a:ext cx="7776864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100" b="1" dirty="0">
                <a:solidFill>
                  <a:srgbClr val="FF0000"/>
                </a:solidFill>
                <a:latin typeface="+mj-lt"/>
              </a:rPr>
              <a:t>В 2016 году значительно увеличена общая стоимость проектов, которые можно реализовать в рамках программы «Народный бюджет</a:t>
            </a:r>
            <a:r>
              <a:rPr lang="ru-RU" sz="2100" b="1" dirty="0" smtClean="0">
                <a:solidFill>
                  <a:srgbClr val="FF0000"/>
                </a:solidFill>
                <a:latin typeface="+mj-lt"/>
              </a:rPr>
              <a:t>».</a:t>
            </a:r>
            <a:endParaRPr lang="ru-RU" sz="2100" b="1" dirty="0">
              <a:solidFill>
                <a:srgbClr val="FF0000"/>
              </a:solidFill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932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971600" y="553240"/>
            <a:ext cx="6786610" cy="571504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3600" b="1" dirty="0" smtClean="0">
                <a:solidFill>
                  <a:srgbClr val="C00000"/>
                </a:solidFill>
              </a:rPr>
              <a:t>Как работает проект?</a:t>
            </a:r>
            <a:endParaRPr lang="en-US" sz="3600" b="1" dirty="0" smtClean="0">
              <a:solidFill>
                <a:srgbClr val="C00000"/>
              </a:solidFill>
            </a:endParaRPr>
          </a:p>
        </p:txBody>
      </p:sp>
      <p:sp>
        <p:nvSpPr>
          <p:cNvPr id="17411" name="Rectangle 3"/>
          <p:cNvSpPr txBox="1">
            <a:spLocks/>
          </p:cNvSpPr>
          <p:nvPr/>
        </p:nvSpPr>
        <p:spPr bwMode="auto">
          <a:xfrm>
            <a:off x="311840" y="1124744"/>
            <a:ext cx="8643998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ru-RU" sz="2000" dirty="0" smtClean="0">
                <a:latin typeface="+mj-lt"/>
              </a:rPr>
              <a:t>1. Актив </a:t>
            </a:r>
            <a:r>
              <a:rPr lang="ru-RU" sz="2000" dirty="0">
                <a:latin typeface="+mj-lt"/>
              </a:rPr>
              <a:t>или жители совместно с администрацией муниципального образования проводит общее собрание, на котором: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000" dirty="0">
                <a:latin typeface="+mj-lt"/>
              </a:rPr>
              <a:t>Определяют наиболее приоритетную местную проблему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000" dirty="0">
                <a:latin typeface="+mj-lt"/>
              </a:rPr>
              <a:t>Определяют формы своего участия в ее решении (включая обязательное софинансирование)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000" dirty="0">
                <a:latin typeface="+mj-lt"/>
              </a:rPr>
              <a:t>Избирают инициативную группу по разработке проекта, направленного на решение этой проблемы, а так же ее </a:t>
            </a:r>
            <a:r>
              <a:rPr lang="ru-RU" sz="2000" dirty="0" smtClean="0">
                <a:latin typeface="+mj-lt"/>
              </a:rPr>
              <a:t>председателя </a:t>
            </a:r>
            <a:r>
              <a:rPr lang="ru-RU" sz="2000" dirty="0">
                <a:latin typeface="+mj-lt"/>
              </a:rPr>
              <a:t>и казначеев, </a:t>
            </a:r>
            <a:r>
              <a:rPr lang="ru-RU" sz="2000" dirty="0" smtClean="0">
                <a:latin typeface="+mj-lt"/>
              </a:rPr>
              <a:t>ответственных </a:t>
            </a:r>
            <a:r>
              <a:rPr lang="ru-RU" sz="2000" dirty="0">
                <a:latin typeface="+mj-lt"/>
              </a:rPr>
              <a:t>за сбор </a:t>
            </a:r>
            <a:r>
              <a:rPr lang="ru-RU" sz="2000" dirty="0" smtClean="0">
                <a:latin typeface="+mj-lt"/>
              </a:rPr>
              <a:t>средств.</a:t>
            </a:r>
            <a:endParaRPr lang="ru-RU" sz="2000" dirty="0">
              <a:latin typeface="+mj-lt"/>
            </a:endParaRPr>
          </a:p>
          <a:p>
            <a:pPr lvl="0"/>
            <a:r>
              <a:rPr lang="ru-RU" sz="2000" dirty="0" smtClean="0">
                <a:latin typeface="+mj-lt"/>
              </a:rPr>
              <a:t>2. Инициативная </a:t>
            </a:r>
            <a:r>
              <a:rPr lang="ru-RU" sz="2000" dirty="0">
                <a:latin typeface="+mj-lt"/>
              </a:rPr>
              <a:t>группа совместно с администрацией МО готовит конкурсную заявку и сопроводительную </a:t>
            </a:r>
            <a:r>
              <a:rPr lang="ru-RU" sz="2000" dirty="0" smtClean="0">
                <a:latin typeface="+mj-lt"/>
              </a:rPr>
              <a:t>документацию, которая подается через сайт </a:t>
            </a:r>
            <a:r>
              <a:rPr lang="en-US" sz="2000" b="1" dirty="0" smtClean="0">
                <a:latin typeface="+mj-lt"/>
                <a:hlinkClick r:id="rId2"/>
              </a:rPr>
              <a:t>www.or71.ru</a:t>
            </a:r>
            <a:r>
              <a:rPr lang="en-US" sz="2000" b="1" dirty="0" smtClean="0">
                <a:latin typeface="+mj-lt"/>
              </a:rPr>
              <a:t> </a:t>
            </a:r>
            <a:endParaRPr lang="ru-RU" sz="2000" b="1" dirty="0">
              <a:latin typeface="+mj-lt"/>
            </a:endParaRPr>
          </a:p>
          <a:p>
            <a:pPr lvl="0"/>
            <a:r>
              <a:rPr lang="ru-RU" sz="2000" dirty="0" smtClean="0">
                <a:latin typeface="+mj-lt"/>
              </a:rPr>
              <a:t>3. Региональная </a:t>
            </a:r>
            <a:r>
              <a:rPr lang="ru-RU" sz="2000" dirty="0">
                <a:latin typeface="+mj-lt"/>
              </a:rPr>
              <a:t>конкурсная комиссия </a:t>
            </a:r>
            <a:r>
              <a:rPr lang="ru-RU" sz="2000" dirty="0" smtClean="0">
                <a:latin typeface="+mj-lt"/>
              </a:rPr>
              <a:t>на основе заранее утвержденных критериев отбирает </a:t>
            </a:r>
            <a:r>
              <a:rPr lang="ru-RU" sz="2000" dirty="0">
                <a:latin typeface="+mj-lt"/>
              </a:rPr>
              <a:t>лучшие проекты;</a:t>
            </a:r>
          </a:p>
          <a:p>
            <a:pPr lvl="0"/>
            <a:r>
              <a:rPr lang="ru-RU" sz="2000" dirty="0" smtClean="0">
                <a:latin typeface="+mj-lt"/>
              </a:rPr>
              <a:t>4. Муниципальное </a:t>
            </a:r>
            <a:r>
              <a:rPr lang="ru-RU" sz="2000" dirty="0">
                <a:latin typeface="+mj-lt"/>
              </a:rPr>
              <a:t>образование согласно текущему законодательству о конкурсном отборе исполнителей (поставщиков, подрядчиков) заключает соглашение  с подрядчиком и выполняет проект;</a:t>
            </a:r>
          </a:p>
          <a:p>
            <a:pPr lvl="0"/>
            <a:r>
              <a:rPr lang="ru-RU" sz="2000" dirty="0" smtClean="0">
                <a:latin typeface="+mj-lt"/>
              </a:rPr>
              <a:t>5. Представители </a:t>
            </a:r>
            <a:r>
              <a:rPr lang="ru-RU" sz="2000" dirty="0">
                <a:latin typeface="+mj-lt"/>
              </a:rPr>
              <a:t>инициативной группы контролируют выполнение работ по проекту, по итогам подписывают акт сдачи-приемки работ.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5EC95E-9EEF-452E-AA22-3B452CA3ED7E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958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arina.Safonova\Desktop\mukrb1atms92zq6u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76" y="2060848"/>
            <a:ext cx="2602780" cy="1791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05892" y="4373789"/>
            <a:ext cx="317235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+mj-lt"/>
              </a:rPr>
              <a:t>П</a:t>
            </a:r>
            <a:r>
              <a:rPr lang="ru-RU" b="1" dirty="0" smtClean="0">
                <a:latin typeface="+mj-lt"/>
              </a:rPr>
              <a:t>редставители </a:t>
            </a:r>
            <a:r>
              <a:rPr lang="ru-RU" b="1" dirty="0">
                <a:latin typeface="+mj-lt"/>
              </a:rPr>
              <a:t>юридически оформленных </a:t>
            </a:r>
            <a:r>
              <a:rPr lang="ru-RU" b="1" dirty="0" smtClean="0">
                <a:latin typeface="+mj-lt"/>
              </a:rPr>
              <a:t>территориальных </a:t>
            </a:r>
            <a:r>
              <a:rPr lang="ru-RU" b="1" dirty="0">
                <a:latin typeface="+mj-lt"/>
              </a:rPr>
              <a:t>групп жителей городских поселений – </a:t>
            </a:r>
            <a:r>
              <a:rPr lang="ru-RU" b="1" dirty="0" err="1">
                <a:latin typeface="+mj-lt"/>
              </a:rPr>
              <a:t>КТОСы</a:t>
            </a:r>
            <a:r>
              <a:rPr lang="ru-RU" b="1" dirty="0">
                <a:latin typeface="+mj-lt"/>
              </a:rPr>
              <a:t>, </a:t>
            </a:r>
            <a:r>
              <a:rPr lang="ru-RU" b="1" dirty="0" err="1">
                <a:latin typeface="+mj-lt"/>
              </a:rPr>
              <a:t>ТОСы</a:t>
            </a:r>
            <a:r>
              <a:rPr lang="ru-RU" b="1" dirty="0">
                <a:latin typeface="+mj-lt"/>
              </a:rPr>
              <a:t>, </a:t>
            </a:r>
            <a:r>
              <a:rPr lang="ru-RU" b="1" dirty="0" smtClean="0">
                <a:latin typeface="+mj-lt"/>
              </a:rPr>
              <a:t>ТСЖ</a:t>
            </a:r>
            <a:endParaRPr lang="ru-RU" b="1" dirty="0">
              <a:latin typeface="+mj-l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78245" y="4512287"/>
            <a:ext cx="27413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Calibri" pitchFamily="34" charset="0"/>
                <a:cs typeface="Calibri" pitchFamily="34" charset="0"/>
              </a:rPr>
              <a:t>Собрания жителей</a:t>
            </a:r>
          </a:p>
          <a:p>
            <a:pPr algn="ctr"/>
            <a:r>
              <a:rPr lang="ru-RU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b="1" dirty="0">
                <a:latin typeface="Calibri" pitchFamily="34" charset="0"/>
                <a:cs typeface="Calibri" pitchFamily="34" charset="0"/>
              </a:rPr>
              <a:t>в </a:t>
            </a:r>
            <a:r>
              <a:rPr lang="ru-RU" b="1" dirty="0" smtClean="0">
                <a:latin typeface="Calibri" pitchFamily="34" charset="0"/>
                <a:cs typeface="Calibri" pitchFamily="34" charset="0"/>
              </a:rPr>
              <a:t>населенных пунктах</a:t>
            </a:r>
            <a:endParaRPr lang="ru-RU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088196" y="4419954"/>
            <a:ext cx="292093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+mj-lt"/>
              </a:rPr>
              <a:t>Организационно оформленные социальные группы (советы ветеранов, инвалидов, клубы по интересам и т.д., СНТ)</a:t>
            </a:r>
            <a:endParaRPr lang="ru-RU" b="1" dirty="0">
              <a:latin typeface="+mj-lt"/>
            </a:endParaRPr>
          </a:p>
        </p:txBody>
      </p:sp>
      <p:pic>
        <p:nvPicPr>
          <p:cNvPr id="1027" name="Picture 3" descr="C:\Users\Marina.Safonova\Desktop\77413578_3640123_ucboyutluinsanlar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31" t="4990" r="16237" b="8347"/>
          <a:stretch/>
        </p:blipFill>
        <p:spPr bwMode="auto">
          <a:xfrm>
            <a:off x="3397045" y="2013427"/>
            <a:ext cx="2263585" cy="1885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weberra.net/wp-content/uploads/2012/08/img-tDtxa7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8297" y="2012284"/>
            <a:ext cx="2902175" cy="2176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135532" y="764704"/>
            <a:ext cx="6786610" cy="571504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sz="3200" b="1" dirty="0" smtClean="0">
                <a:solidFill>
                  <a:srgbClr val="C00000"/>
                </a:solidFill>
              </a:rPr>
              <a:t>Участники проекта </a:t>
            </a:r>
            <a:endParaRPr lang="en-US" sz="3200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8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Заголовок 1"/>
          <p:cNvSpPr>
            <a:spLocks noGrp="1"/>
          </p:cNvSpPr>
          <p:nvPr>
            <p:ph type="title"/>
          </p:nvPr>
        </p:nvSpPr>
        <p:spPr>
          <a:xfrm>
            <a:off x="1115616" y="620688"/>
            <a:ext cx="6786609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Принцип  финансирования</a:t>
            </a:r>
            <a:endParaRPr lang="ru-RU" sz="3600" b="1" dirty="0">
              <a:solidFill>
                <a:srgbClr val="C00000"/>
              </a:solidFill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542903130"/>
              </p:ext>
            </p:extLst>
          </p:nvPr>
        </p:nvGraphicFramePr>
        <p:xfrm>
          <a:off x="472078" y="3178968"/>
          <a:ext cx="6858049" cy="29289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196" name="Rectangle 3"/>
          <p:cNvSpPr>
            <a:spLocks noGrp="1" noChangeArrowheads="1"/>
          </p:cNvSpPr>
          <p:nvPr>
            <p:ph idx="1"/>
          </p:nvPr>
        </p:nvSpPr>
        <p:spPr>
          <a:xfrm>
            <a:off x="321276" y="1628800"/>
            <a:ext cx="8607450" cy="1368152"/>
          </a:xfrm>
        </p:spPr>
        <p:txBody>
          <a:bodyPr>
            <a:noAutofit/>
          </a:bodyPr>
          <a:lstStyle/>
          <a:p>
            <a:pPr marL="0" lvl="0" indent="0" algn="just">
              <a:buNone/>
            </a:pPr>
            <a:r>
              <a:rPr lang="ru-RU" sz="2200" dirty="0" smtClean="0">
                <a:latin typeface="+mj-lt"/>
              </a:rPr>
              <a:t>Выигравшим </a:t>
            </a:r>
            <a:r>
              <a:rPr lang="ru-RU" sz="2200" dirty="0">
                <a:latin typeface="+mj-lt"/>
              </a:rPr>
              <a:t>проектам предоставляются субсидии из регионального бюджета на условии обязательного софинансирования со стороны муниципального образования, жителей и </a:t>
            </a:r>
            <a:r>
              <a:rPr lang="ru-RU" sz="2200" dirty="0" smtClean="0">
                <a:latin typeface="+mj-lt"/>
              </a:rPr>
              <a:t>спонсоров</a:t>
            </a:r>
            <a:endParaRPr lang="ru-RU" sz="22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Группа 11"/>
          <p:cNvGrpSpPr>
            <a:grpSpLocks/>
          </p:cNvGrpSpPr>
          <p:nvPr/>
        </p:nvGrpSpPr>
        <p:grpSpPr bwMode="auto">
          <a:xfrm>
            <a:off x="619053" y="4075907"/>
            <a:ext cx="3121893" cy="2017389"/>
            <a:chOff x="1043122" y="4101503"/>
            <a:chExt cx="2589209" cy="1700037"/>
          </a:xfrm>
        </p:grpSpPr>
        <p:sp>
          <p:nvSpPr>
            <p:cNvPr id="7" name="Плюс 6"/>
            <p:cNvSpPr/>
            <p:nvPr/>
          </p:nvSpPr>
          <p:spPr bwMode="auto">
            <a:xfrm>
              <a:off x="2123385" y="4744675"/>
              <a:ext cx="428682" cy="398607"/>
            </a:xfrm>
            <a:prstGeom prst="mathPlus">
              <a:avLst/>
            </a:prstGeom>
            <a:solidFill>
              <a:schemeClr val="tx2">
                <a:lumMod val="75000"/>
              </a:schemeClr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8" name="Плюс 7"/>
            <p:cNvSpPr/>
            <p:nvPr/>
          </p:nvSpPr>
          <p:spPr bwMode="auto">
            <a:xfrm>
              <a:off x="1043122" y="4101503"/>
              <a:ext cx="428682" cy="398608"/>
            </a:xfrm>
            <a:prstGeom prst="mathPlus">
              <a:avLst/>
            </a:prstGeom>
            <a:solidFill>
              <a:schemeClr val="tx2">
                <a:lumMod val="75000"/>
              </a:schemeClr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11" name="Плюс 10"/>
            <p:cNvSpPr/>
            <p:nvPr/>
          </p:nvSpPr>
          <p:spPr bwMode="auto">
            <a:xfrm>
              <a:off x="3203649" y="5402932"/>
              <a:ext cx="428682" cy="398608"/>
            </a:xfrm>
            <a:prstGeom prst="mathPlus">
              <a:avLst/>
            </a:prstGeom>
            <a:solidFill>
              <a:schemeClr val="tx2">
                <a:lumMod val="75000"/>
              </a:schemeClr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a typeface="ＭＳ Ｐゴシック" pitchFamily="34" charset="-128"/>
                <a:cs typeface="+mn-cs"/>
              </a:endParaRPr>
            </a:p>
          </p:txBody>
        </p:sp>
      </p:grpSp>
      <p:sp>
        <p:nvSpPr>
          <p:cNvPr id="17" name="Блок-схема: альтернативный процесс 16"/>
          <p:cNvSpPr/>
          <p:nvPr/>
        </p:nvSpPr>
        <p:spPr>
          <a:xfrm>
            <a:off x="6228184" y="3779523"/>
            <a:ext cx="2736304" cy="1634490"/>
          </a:xfrm>
          <a:prstGeom prst="flowChartAlternateProcess">
            <a:avLst/>
          </a:prstGeom>
          <a:ln w="571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Народный бюджет - 2016</a:t>
            </a:r>
            <a:endParaRPr lang="ru-RU" sz="3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61090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Заголовок 1"/>
          <p:cNvSpPr>
            <a:spLocks noGrp="1"/>
          </p:cNvSpPr>
          <p:nvPr>
            <p:ph type="title"/>
          </p:nvPr>
        </p:nvSpPr>
        <p:spPr>
          <a:xfrm>
            <a:off x="1218271" y="620688"/>
            <a:ext cx="6786609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Сельские проекты:</a:t>
            </a:r>
            <a:endParaRPr lang="ru-RU" sz="3600" b="1" dirty="0">
              <a:solidFill>
                <a:srgbClr val="C0000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2729398"/>
              </p:ext>
            </p:extLst>
          </p:nvPr>
        </p:nvGraphicFramePr>
        <p:xfrm>
          <a:off x="899592" y="1340768"/>
          <a:ext cx="7488832" cy="41044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52976"/>
                <a:gridCol w="1819632"/>
                <a:gridCol w="2016224"/>
              </a:tblGrid>
              <a:tr h="8291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j-lt"/>
                        </a:rPr>
                        <a:t>Тип проекта</a:t>
                      </a:r>
                      <a:endParaRPr lang="ru-RU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j-lt"/>
                        </a:rPr>
                        <a:t>О</a:t>
                      </a:r>
                      <a:r>
                        <a:rPr lang="ru-RU" sz="2000">
                          <a:effectLst/>
                          <a:latin typeface="+mj-lt"/>
                        </a:rPr>
                        <a:t>т населения и спонсоров</a:t>
                      </a:r>
                      <a:endParaRPr lang="ru-RU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j-lt"/>
                        </a:rPr>
                        <a:t>Местный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j-lt"/>
                        </a:rPr>
                        <a:t> бюджет</a:t>
                      </a:r>
                      <a:endParaRPr lang="ru-RU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7245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j-lt"/>
                        </a:rPr>
                        <a:t>Проекты, стоимостью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j-lt"/>
                        </a:rPr>
                        <a:t>не более 5 000 000 руб.</a:t>
                      </a:r>
                      <a:endParaRPr lang="ru-RU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j-lt"/>
                        </a:rPr>
                        <a:t>8%</a:t>
                      </a:r>
                      <a:endParaRPr lang="ru-RU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j-lt"/>
                        </a:rPr>
                        <a:t>12%</a:t>
                      </a:r>
                      <a:endParaRPr lang="ru-RU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9117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j-lt"/>
                        </a:rPr>
                        <a:t>Проекты, стоимостью от  5 000 000 руб. до 10 000 000 руб.</a:t>
                      </a:r>
                      <a:endParaRPr lang="ru-RU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19050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j-lt"/>
                        </a:rPr>
                        <a:t>6%</a:t>
                      </a:r>
                      <a:endParaRPr lang="ru-RU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19050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j-lt"/>
                        </a:rPr>
                        <a:t>15%</a:t>
                      </a:r>
                      <a:endParaRPr lang="ru-RU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190500" marB="0" anchor="ctr"/>
                </a:tc>
              </a:tr>
              <a:tr h="9266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+mj-lt"/>
                        </a:rPr>
                        <a:t>Многоквартирные </a:t>
                      </a:r>
                      <a:r>
                        <a:rPr lang="ru-RU" sz="2000" dirty="0">
                          <a:effectLst/>
                          <a:latin typeface="+mj-lt"/>
                        </a:rPr>
                        <a:t>дома</a:t>
                      </a:r>
                      <a:endParaRPr lang="ru-RU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+mj-lt"/>
                        </a:rPr>
                        <a:t>20</a:t>
                      </a:r>
                      <a:r>
                        <a:rPr lang="ru-RU" sz="2000" dirty="0">
                          <a:effectLst/>
                          <a:latin typeface="+mj-lt"/>
                        </a:rPr>
                        <a:t>%</a:t>
                      </a:r>
                      <a:endParaRPr lang="ru-RU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+mj-lt"/>
                        </a:rPr>
                        <a:t>10</a:t>
                      </a:r>
                      <a:r>
                        <a:rPr lang="ru-RU" sz="2000" dirty="0">
                          <a:effectLst/>
                          <a:latin typeface="+mj-lt"/>
                        </a:rPr>
                        <a:t>%</a:t>
                      </a:r>
                      <a:endParaRPr lang="ru-RU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7123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+mj-lt"/>
                        </a:rPr>
                        <a:t>Садовые </a:t>
                      </a:r>
                      <a:r>
                        <a:rPr lang="ru-RU" sz="2000" dirty="0">
                          <a:effectLst/>
                          <a:latin typeface="+mj-lt"/>
                        </a:rPr>
                        <a:t>товарищества</a:t>
                      </a:r>
                      <a:endParaRPr lang="ru-RU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j-lt"/>
                        </a:rPr>
                        <a:t>40%</a:t>
                      </a:r>
                      <a:endParaRPr lang="ru-RU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j-lt"/>
                        </a:rPr>
                        <a:t/>
                      </a:r>
                      <a:br>
                        <a:rPr lang="ru-RU" sz="2000" dirty="0">
                          <a:effectLst/>
                          <a:latin typeface="+mj-lt"/>
                        </a:rPr>
                      </a:br>
                      <a:r>
                        <a:rPr lang="ru-RU" sz="2000" dirty="0">
                          <a:effectLst/>
                          <a:latin typeface="+mj-lt"/>
                        </a:rPr>
                        <a:t>10%</a:t>
                      </a:r>
                      <a:endParaRPr lang="ru-RU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755824" y="5445224"/>
            <a:ext cx="77048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+mj-lt"/>
              </a:rPr>
              <a:t>Максимально допустимая стоимость </a:t>
            </a:r>
            <a:r>
              <a:rPr lang="ru-RU" dirty="0" smtClean="0">
                <a:latin typeface="+mj-lt"/>
              </a:rPr>
              <a:t> с </a:t>
            </a:r>
            <a:r>
              <a:rPr lang="ru-RU" dirty="0">
                <a:latin typeface="+mj-lt"/>
              </a:rPr>
              <a:t>учетом всех источников </a:t>
            </a:r>
            <a:r>
              <a:rPr lang="ru-RU" dirty="0" smtClean="0">
                <a:latin typeface="+mj-lt"/>
              </a:rPr>
              <a:t>софинансирования: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+mj-lt"/>
              </a:rPr>
              <a:t>10 </a:t>
            </a:r>
            <a:r>
              <a:rPr lang="ru-RU" b="1" dirty="0">
                <a:solidFill>
                  <a:srgbClr val="FF0000"/>
                </a:solidFill>
                <a:latin typeface="+mj-lt"/>
              </a:rPr>
              <a:t>000 000 </a:t>
            </a:r>
            <a:r>
              <a:rPr lang="ru-RU" dirty="0">
                <a:latin typeface="+mj-lt"/>
              </a:rPr>
              <a:t>рублей – для всех проектов, кроме многоквартирных домов 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+mj-lt"/>
              </a:rPr>
              <a:t> 5</a:t>
            </a:r>
            <a:r>
              <a:rPr lang="ru-RU" b="1" dirty="0">
                <a:solidFill>
                  <a:srgbClr val="FF0000"/>
                </a:solidFill>
                <a:latin typeface="+mj-lt"/>
              </a:rPr>
              <a:t> 000 000 </a:t>
            </a:r>
            <a:r>
              <a:rPr lang="ru-RU" dirty="0">
                <a:latin typeface="+mj-lt"/>
              </a:rPr>
              <a:t>рулей – для многоквартирных домов</a:t>
            </a:r>
          </a:p>
        </p:txBody>
      </p:sp>
    </p:spTree>
    <p:extLst>
      <p:ext uri="{BB962C8B-B14F-4D97-AF65-F5344CB8AC3E}">
        <p14:creationId xmlns:p14="http://schemas.microsoft.com/office/powerpoint/2010/main" val="24459701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Заголовок 1"/>
          <p:cNvSpPr>
            <a:spLocks noGrp="1"/>
          </p:cNvSpPr>
          <p:nvPr>
            <p:ph type="title"/>
          </p:nvPr>
        </p:nvSpPr>
        <p:spPr>
          <a:xfrm>
            <a:off x="1115616" y="404664"/>
            <a:ext cx="6786609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Городские проекты</a:t>
            </a:r>
            <a:endParaRPr lang="ru-RU" sz="3600" b="1" dirty="0">
              <a:solidFill>
                <a:srgbClr val="C0000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2418913"/>
              </p:ext>
            </p:extLst>
          </p:nvPr>
        </p:nvGraphicFramePr>
        <p:xfrm>
          <a:off x="1043608" y="1268760"/>
          <a:ext cx="7344816" cy="39520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05348"/>
                <a:gridCol w="2251236"/>
                <a:gridCol w="2088232"/>
              </a:tblGrid>
              <a:tr h="2921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j-lt"/>
                        </a:rPr>
                        <a:t>Тип проекта</a:t>
                      </a:r>
                      <a:endParaRPr lang="ru-RU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j-lt"/>
                        </a:rPr>
                        <a:t>О</a:t>
                      </a:r>
                      <a:r>
                        <a:rPr lang="ru-RU" sz="2000" dirty="0">
                          <a:effectLst/>
                          <a:latin typeface="+mj-lt"/>
                        </a:rPr>
                        <a:t>т населения и спонсоров</a:t>
                      </a:r>
                      <a:endParaRPr lang="ru-RU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j-lt"/>
                        </a:rPr>
                        <a:t>Местный </a:t>
                      </a:r>
                      <a:endParaRPr lang="ru-RU" sz="2000" dirty="0" smtClean="0"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+mj-lt"/>
                        </a:rPr>
                        <a:t>бюджет</a:t>
                      </a:r>
                      <a:endParaRPr lang="ru-RU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10271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j-lt"/>
                        </a:rPr>
                        <a:t>Проекты, стоимостью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j-lt"/>
                        </a:rPr>
                        <a:t> не более 5 000 000 руб.</a:t>
                      </a:r>
                      <a:endParaRPr lang="ru-RU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19050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j-lt"/>
                        </a:rPr>
                        <a:t>15%</a:t>
                      </a:r>
                      <a:endParaRPr lang="ru-RU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19050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j-lt"/>
                        </a:rPr>
                        <a:t>12%</a:t>
                      </a:r>
                      <a:endParaRPr lang="ru-RU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190500" marB="0" anchor="ctr"/>
                </a:tc>
              </a:tr>
              <a:tr h="12972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j-lt"/>
                        </a:rPr>
                        <a:t>Проекты, стоимостью от  5 000 000 руб. до 10 000 000 руб.</a:t>
                      </a:r>
                      <a:endParaRPr lang="ru-RU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19050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j-lt"/>
                        </a:rPr>
                        <a:t>12%</a:t>
                      </a:r>
                      <a:endParaRPr lang="ru-RU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19050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j-lt"/>
                        </a:rPr>
                        <a:t>15%</a:t>
                      </a:r>
                      <a:endParaRPr lang="ru-RU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190500" marB="0" anchor="ctr"/>
                </a:tc>
              </a:tr>
              <a:tr h="9265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+mj-lt"/>
                        </a:rPr>
                        <a:t>Многоквартирные </a:t>
                      </a:r>
                      <a:r>
                        <a:rPr lang="ru-RU" sz="2000" dirty="0">
                          <a:effectLst/>
                          <a:latin typeface="+mj-lt"/>
                        </a:rPr>
                        <a:t>дома</a:t>
                      </a:r>
                      <a:endParaRPr lang="ru-RU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j-lt"/>
                        </a:rPr>
                        <a:t>20%</a:t>
                      </a:r>
                      <a:endParaRPr lang="ru-RU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j-lt"/>
                        </a:rPr>
                        <a:t>12%</a:t>
                      </a:r>
                      <a:endParaRPr lang="ru-RU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772592" y="5325308"/>
            <a:ext cx="77048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+mj-lt"/>
              </a:rPr>
              <a:t>Максимально допустимая стоимость </a:t>
            </a:r>
            <a:r>
              <a:rPr lang="ru-RU" dirty="0" smtClean="0">
                <a:latin typeface="+mj-lt"/>
              </a:rPr>
              <a:t> с </a:t>
            </a:r>
            <a:r>
              <a:rPr lang="ru-RU" dirty="0">
                <a:latin typeface="+mj-lt"/>
              </a:rPr>
              <a:t>учетом всех источников </a:t>
            </a:r>
            <a:r>
              <a:rPr lang="ru-RU" dirty="0" smtClean="0">
                <a:latin typeface="+mj-lt"/>
              </a:rPr>
              <a:t>софинансирования: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+mj-lt"/>
              </a:rPr>
              <a:t>10 </a:t>
            </a:r>
            <a:r>
              <a:rPr lang="ru-RU" b="1" dirty="0">
                <a:solidFill>
                  <a:srgbClr val="FF0000"/>
                </a:solidFill>
                <a:latin typeface="+mj-lt"/>
              </a:rPr>
              <a:t>000 000 </a:t>
            </a:r>
            <a:r>
              <a:rPr lang="ru-RU" dirty="0">
                <a:latin typeface="+mj-lt"/>
              </a:rPr>
              <a:t>рублей – для всех проектов, кроме многоквартирных домов 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+mj-lt"/>
              </a:rPr>
              <a:t> 5</a:t>
            </a:r>
            <a:r>
              <a:rPr lang="ru-RU" b="1" dirty="0">
                <a:solidFill>
                  <a:srgbClr val="FF0000"/>
                </a:solidFill>
                <a:latin typeface="+mj-lt"/>
              </a:rPr>
              <a:t> 000 000 </a:t>
            </a:r>
            <a:r>
              <a:rPr lang="ru-RU" dirty="0">
                <a:latin typeface="+mj-lt"/>
              </a:rPr>
              <a:t>рулей – для многоквартирных домов</a:t>
            </a:r>
          </a:p>
        </p:txBody>
      </p:sp>
    </p:spTree>
    <p:extLst>
      <p:ext uri="{BB962C8B-B14F-4D97-AF65-F5344CB8AC3E}">
        <p14:creationId xmlns:p14="http://schemas.microsoft.com/office/powerpoint/2010/main" val="39331680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539551" y="620688"/>
            <a:ext cx="839238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Виды работ, которые можно сделать по проекту «Народный бюджет</a:t>
            </a:r>
            <a:r>
              <a:rPr lang="en-US" sz="32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2016</a:t>
            </a:r>
            <a:r>
              <a:rPr lang="ru-RU" sz="32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»</a:t>
            </a:r>
            <a:endParaRPr lang="ru-RU" sz="3200" b="1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83568" y="1916832"/>
            <a:ext cx="824836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+mj-lt"/>
              </a:rPr>
              <a:t>1. Автомобильные дороги, находящиеся в муниципальной собственности</a:t>
            </a:r>
          </a:p>
          <a:p>
            <a:r>
              <a:rPr lang="ru-RU" sz="2000" dirty="0">
                <a:latin typeface="+mj-lt"/>
              </a:rPr>
              <a:t>(отсыпка </a:t>
            </a:r>
            <a:r>
              <a:rPr lang="ru-RU" sz="2000" dirty="0" smtClean="0">
                <a:latin typeface="+mj-lt"/>
              </a:rPr>
              <a:t>щебнем, </a:t>
            </a:r>
            <a:r>
              <a:rPr lang="en-US" sz="2000" dirty="0" smtClean="0">
                <a:latin typeface="+mj-lt"/>
              </a:rPr>
              <a:t> </a:t>
            </a:r>
            <a:r>
              <a:rPr lang="ru-RU" sz="2000" dirty="0" smtClean="0">
                <a:latin typeface="+mj-lt"/>
              </a:rPr>
              <a:t>асфальтирование</a:t>
            </a:r>
            <a:r>
              <a:rPr lang="ru-RU" sz="2000" dirty="0">
                <a:latin typeface="+mj-lt"/>
              </a:rPr>
              <a:t>)</a:t>
            </a:r>
          </a:p>
          <a:p>
            <a:r>
              <a:rPr lang="en-US" sz="2000" dirty="0" smtClean="0">
                <a:latin typeface="+mj-lt"/>
              </a:rPr>
              <a:t>2</a:t>
            </a:r>
            <a:r>
              <a:rPr lang="ru-RU" sz="2000" dirty="0" smtClean="0">
                <a:latin typeface="+mj-lt"/>
              </a:rPr>
              <a:t>. </a:t>
            </a:r>
            <a:r>
              <a:rPr lang="ru-RU" sz="2000" dirty="0">
                <a:latin typeface="+mj-lt"/>
              </a:rPr>
              <a:t>Придомовые территории (асфальтирование, установка парковочных</a:t>
            </a:r>
          </a:p>
          <a:p>
            <a:r>
              <a:rPr lang="ru-RU" sz="2000" dirty="0" smtClean="0">
                <a:latin typeface="+mj-lt"/>
              </a:rPr>
              <a:t>карманов, благоустройство</a:t>
            </a:r>
            <a:r>
              <a:rPr lang="ru-RU" sz="2000" dirty="0">
                <a:latin typeface="+mj-lt"/>
              </a:rPr>
              <a:t>)</a:t>
            </a:r>
          </a:p>
          <a:p>
            <a:r>
              <a:rPr lang="ru-RU" sz="2000" dirty="0" smtClean="0">
                <a:latin typeface="+mj-lt"/>
              </a:rPr>
              <a:t>3. </a:t>
            </a:r>
            <a:r>
              <a:rPr lang="ru-RU" sz="2000" dirty="0">
                <a:latin typeface="+mj-lt"/>
              </a:rPr>
              <a:t>Многоквартирные дома (ремонт </a:t>
            </a:r>
            <a:r>
              <a:rPr lang="ru-RU" sz="2000" dirty="0" smtClean="0">
                <a:latin typeface="+mj-lt"/>
              </a:rPr>
              <a:t>крыш, ремонт подъездов, ремонт </a:t>
            </a:r>
            <a:r>
              <a:rPr lang="ru-RU" sz="2000" dirty="0">
                <a:latin typeface="+mj-lt"/>
              </a:rPr>
              <a:t>коммуникаций в </a:t>
            </a:r>
            <a:r>
              <a:rPr lang="ru-RU" sz="2000" dirty="0" smtClean="0">
                <a:latin typeface="+mj-lt"/>
              </a:rPr>
              <a:t>подвалах, ремонт лифтов, ремонт фасадов, ремонт </a:t>
            </a:r>
            <a:r>
              <a:rPr lang="ru-RU" sz="2000" dirty="0">
                <a:latin typeface="+mj-lt"/>
              </a:rPr>
              <a:t>межпанельных швов</a:t>
            </a:r>
            <a:r>
              <a:rPr lang="ru-RU" sz="2000" dirty="0" smtClean="0">
                <a:latin typeface="+mj-lt"/>
              </a:rPr>
              <a:t>)</a:t>
            </a:r>
            <a:endParaRPr lang="ru-RU" sz="2000" dirty="0">
              <a:latin typeface="+mj-lt"/>
            </a:endParaRPr>
          </a:p>
          <a:p>
            <a:r>
              <a:rPr lang="ru-RU" sz="2000" dirty="0" smtClean="0">
                <a:latin typeface="+mj-lt"/>
              </a:rPr>
              <a:t>4. </a:t>
            </a:r>
            <a:r>
              <a:rPr lang="ru-RU" sz="2000" dirty="0">
                <a:latin typeface="+mj-lt"/>
              </a:rPr>
              <a:t>Объекты жилищно-коммунальной инфраструктуры, находящиеся в </a:t>
            </a:r>
            <a:r>
              <a:rPr lang="ru-RU" sz="2000" dirty="0" err="1">
                <a:latin typeface="+mj-lt"/>
              </a:rPr>
              <a:t>му</a:t>
            </a:r>
            <a:r>
              <a:rPr lang="ru-RU" sz="2000" dirty="0">
                <a:latin typeface="+mj-lt"/>
              </a:rPr>
              <a:t>-</a:t>
            </a:r>
          </a:p>
          <a:p>
            <a:r>
              <a:rPr lang="ru-RU" sz="2000" dirty="0" err="1">
                <a:latin typeface="+mj-lt"/>
              </a:rPr>
              <a:t>ниципальной</a:t>
            </a:r>
            <a:r>
              <a:rPr lang="ru-RU" sz="2000" dirty="0">
                <a:latin typeface="+mj-lt"/>
              </a:rPr>
              <a:t> собственности </a:t>
            </a:r>
            <a:r>
              <a:rPr lang="ru-RU" sz="2000" dirty="0" smtClean="0">
                <a:latin typeface="+mj-lt"/>
              </a:rPr>
              <a:t>(в том числе установка </a:t>
            </a:r>
            <a:r>
              <a:rPr lang="ru-RU" sz="2000" dirty="0">
                <a:latin typeface="+mj-lt"/>
              </a:rPr>
              <a:t>пандусов, </a:t>
            </a:r>
            <a:r>
              <a:rPr lang="ru-RU" sz="2000" dirty="0" smtClean="0">
                <a:latin typeface="+mj-lt"/>
              </a:rPr>
              <a:t>подъемников</a:t>
            </a:r>
            <a:r>
              <a:rPr lang="ru-RU" sz="2000" dirty="0">
                <a:latin typeface="+mj-lt"/>
              </a:rPr>
              <a:t>)</a:t>
            </a:r>
          </a:p>
          <a:p>
            <a:r>
              <a:rPr lang="ru-RU" sz="2000" dirty="0" smtClean="0">
                <a:latin typeface="+mj-lt"/>
              </a:rPr>
              <a:t>5. </a:t>
            </a:r>
            <a:r>
              <a:rPr lang="ru-RU" sz="2000" dirty="0">
                <a:latin typeface="+mj-lt"/>
              </a:rPr>
              <a:t>Муниципальные учреждения культуры, в том числе используемые для</a:t>
            </a:r>
          </a:p>
          <a:p>
            <a:r>
              <a:rPr lang="ru-RU" sz="2000" dirty="0">
                <a:latin typeface="+mj-lt"/>
              </a:rPr>
              <a:t>проведения общественных и культурно-массовых мероприятий</a:t>
            </a:r>
          </a:p>
          <a:p>
            <a:r>
              <a:rPr lang="ru-RU" sz="2000" dirty="0" smtClean="0">
                <a:latin typeface="+mj-lt"/>
              </a:rPr>
              <a:t>6. </a:t>
            </a:r>
            <a:r>
              <a:rPr lang="ru-RU" sz="2000" dirty="0">
                <a:latin typeface="+mj-lt"/>
              </a:rPr>
              <a:t>Объекты культурного наследия муниципального значения</a:t>
            </a:r>
          </a:p>
          <a:p>
            <a:r>
              <a:rPr lang="ru-RU" sz="2000" dirty="0">
                <a:latin typeface="+mj-lt"/>
              </a:rPr>
              <a:t>7</a:t>
            </a:r>
            <a:r>
              <a:rPr lang="ru-RU" sz="2000" dirty="0" smtClean="0">
                <a:latin typeface="+mj-lt"/>
              </a:rPr>
              <a:t>. </a:t>
            </a:r>
            <a:r>
              <a:rPr lang="ru-RU" sz="2000" dirty="0">
                <a:latin typeface="+mj-lt"/>
              </a:rPr>
              <a:t>Муниципальные объекты физической культуры и </a:t>
            </a:r>
            <a:r>
              <a:rPr lang="ru-RU" sz="2000" dirty="0" smtClean="0">
                <a:latin typeface="+mj-lt"/>
              </a:rPr>
              <a:t>спорта</a:t>
            </a:r>
            <a:endParaRPr lang="ru-RU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53079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539551" y="620688"/>
            <a:ext cx="839238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Виды работ, которые можно сделать по проекту «Народный бюджет</a:t>
            </a:r>
            <a:r>
              <a:rPr lang="en-US" sz="32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2016</a:t>
            </a:r>
            <a:r>
              <a:rPr lang="ru-RU" sz="32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»</a:t>
            </a:r>
            <a:endParaRPr lang="ru-RU" sz="3200" b="1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1988840"/>
            <a:ext cx="799288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+mj-lt"/>
              </a:rPr>
              <a:t>8. Места погребения</a:t>
            </a:r>
          </a:p>
          <a:p>
            <a:r>
              <a:rPr lang="ru-RU" sz="2000" dirty="0">
                <a:latin typeface="+mj-lt"/>
              </a:rPr>
              <a:t>9. Объекты размещения (захоронения) бытовых отходов и мусора</a:t>
            </a:r>
          </a:p>
          <a:p>
            <a:r>
              <a:rPr lang="ru-RU" sz="2000" dirty="0">
                <a:latin typeface="+mj-lt"/>
              </a:rPr>
              <a:t>10. Объекты для обеспечения первичных мер пожарной безопасности</a:t>
            </a:r>
          </a:p>
          <a:p>
            <a:r>
              <a:rPr lang="ru-RU" sz="2000" dirty="0">
                <a:latin typeface="+mj-lt"/>
              </a:rPr>
              <a:t>11. Объекты благоустройства и озеленения территории населенных пунктов</a:t>
            </a:r>
          </a:p>
          <a:p>
            <a:r>
              <a:rPr lang="ru-RU" sz="2000" dirty="0">
                <a:latin typeface="+mj-lt"/>
              </a:rPr>
              <a:t>12. Места массового отдыха</a:t>
            </a:r>
          </a:p>
          <a:p>
            <a:r>
              <a:rPr lang="ru-RU" sz="2000" dirty="0">
                <a:latin typeface="+mj-lt"/>
              </a:rPr>
              <a:t>13. Благоустройство объектов в садовых товариществах (при наличии в </a:t>
            </a:r>
            <a:r>
              <a:rPr lang="ru-RU" sz="2000" dirty="0" smtClean="0">
                <a:latin typeface="+mj-lt"/>
              </a:rPr>
              <a:t>них муниципальных </a:t>
            </a:r>
            <a:r>
              <a:rPr lang="ru-RU" sz="2000" dirty="0">
                <a:latin typeface="+mj-lt"/>
              </a:rPr>
              <a:t>земель)</a:t>
            </a:r>
          </a:p>
          <a:p>
            <a:r>
              <a:rPr lang="ru-RU" sz="2000" dirty="0">
                <a:latin typeface="+mj-lt"/>
              </a:rPr>
              <a:t>14. Уличное освещение (установка, ремонт)</a:t>
            </a:r>
          </a:p>
          <a:p>
            <a:r>
              <a:rPr lang="ru-RU" sz="2000" dirty="0">
                <a:latin typeface="+mj-lt"/>
              </a:rPr>
              <a:t>15. Ремонт, замена водопроводной сети</a:t>
            </a:r>
          </a:p>
          <a:p>
            <a:r>
              <a:rPr lang="ru-RU" sz="2000" dirty="0">
                <a:latin typeface="+mj-lt"/>
              </a:rPr>
              <a:t>16. Объекты социально-бытового обслуживания населения (ремонт </a:t>
            </a:r>
            <a:r>
              <a:rPr lang="ru-RU" sz="2000" dirty="0" smtClean="0">
                <a:latin typeface="+mj-lt"/>
              </a:rPr>
              <a:t>банно-прачечных </a:t>
            </a:r>
            <a:r>
              <a:rPr lang="ru-RU" sz="2000" dirty="0">
                <a:latin typeface="+mj-lt"/>
              </a:rPr>
              <a:t>комплексов)</a:t>
            </a:r>
          </a:p>
        </p:txBody>
      </p:sp>
    </p:spTree>
    <p:extLst>
      <p:ext uri="{BB962C8B-B14F-4D97-AF65-F5344CB8AC3E}">
        <p14:creationId xmlns:p14="http://schemas.microsoft.com/office/powerpoint/2010/main" val="371582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5613</TotalTime>
  <Words>821</Words>
  <Application>Microsoft Office PowerPoint</Application>
  <PresentationFormat>Экран (4:3)</PresentationFormat>
  <Paragraphs>125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Презентация PowerPoint</vt:lpstr>
      <vt:lpstr>Общая информация</vt:lpstr>
      <vt:lpstr>Как работает проект?</vt:lpstr>
      <vt:lpstr>Участники проекта </vt:lpstr>
      <vt:lpstr>Принцип  финансирования</vt:lpstr>
      <vt:lpstr>Сельские проекты:</vt:lpstr>
      <vt:lpstr>Городские проекты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Информация о проекте: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Сафонова Марина Владимировна</cp:lastModifiedBy>
  <cp:revision>161</cp:revision>
  <cp:lastPrinted>2015-06-09T08:13:19Z</cp:lastPrinted>
  <dcterms:created xsi:type="dcterms:W3CDTF">2013-07-22T05:06:39Z</dcterms:created>
  <dcterms:modified xsi:type="dcterms:W3CDTF">2015-06-24T10:12:19Z</dcterms:modified>
</cp:coreProperties>
</file>