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notesMasterIdLst>
    <p:notesMasterId r:id="rId23"/>
  </p:notesMasterIdLst>
  <p:sldIdLst>
    <p:sldId id="256" r:id="rId2"/>
    <p:sldId id="264" r:id="rId3"/>
    <p:sldId id="257" r:id="rId4"/>
    <p:sldId id="272" r:id="rId5"/>
    <p:sldId id="277" r:id="rId6"/>
    <p:sldId id="278" r:id="rId7"/>
    <p:sldId id="279" r:id="rId8"/>
    <p:sldId id="259" r:id="rId9"/>
    <p:sldId id="260" r:id="rId10"/>
    <p:sldId id="261" r:id="rId11"/>
    <p:sldId id="274" r:id="rId12"/>
    <p:sldId id="275" r:id="rId13"/>
    <p:sldId id="262" r:id="rId14"/>
    <p:sldId id="269" r:id="rId15"/>
    <p:sldId id="265" r:id="rId16"/>
    <p:sldId id="266" r:id="rId17"/>
    <p:sldId id="267" r:id="rId18"/>
    <p:sldId id="268" r:id="rId19"/>
    <p:sldId id="273" r:id="rId20"/>
    <p:sldId id="276" r:id="rId21"/>
    <p:sldId id="271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8E015-E568-4505-A93B-F8BB94DAF1B8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69E9D-B63B-4618-9532-48071C0FB2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5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7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2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4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47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3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08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1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3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0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9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0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6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file:///D:\Profiles\Darya.Hapova\Documents\&#1052;&#1086;&#1080;%20&#1087;&#1086;&#1083;&#1091;&#1095;&#1077;&#1085;&#1085;&#1099;&#1077;%20&#1092;&#1072;&#1081;&#1083;&#1099;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Par68"/><Relationship Id="rId2" Type="http://schemas.openxmlformats.org/officeDocument/2006/relationships/hyperlink" Target="#Par57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login.consultant.ru/link/?req=doc&amp;base=RLAW067&amp;n=90377&amp;date=25.05.202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file:///D:\Profiles\Darya.Hapova\Documents\&#1052;&#1086;&#1080;%20&#1087;&#1086;&#1083;&#1091;&#1095;&#1077;&#1085;&#1085;&#1099;&#1077;%20&#1092;&#1072;&#1081;&#1083;&#1099;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file:///D:\Profiles\Darya.Hapova\Documents\&#1052;&#1086;&#1080;%20&#1087;&#1086;&#1083;&#1091;&#1095;&#1077;&#1085;&#1085;&#1099;&#1077;%20&#1092;&#1072;&#1081;&#1083;&#1099;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cto@tularegion.com" TargetMode="Externa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87;&#1086;&#1089;&#1083;&#1077;&#1076;&#1085;&#1077;&#1077;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3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14.jp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40555" y="41419"/>
            <a:ext cx="8027469" cy="194722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правительства Тульской области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13000" y="2053099"/>
            <a:ext cx="10993546" cy="59032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субсидий социально ориентированным некоммерческим организациям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782" y="354809"/>
            <a:ext cx="1617044" cy="149586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545178" y="6096166"/>
            <a:ext cx="6439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конкурс 2020 года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936" y="262289"/>
            <a:ext cx="10018713" cy="1268128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на сайте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granty71.tularegion.ru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334" y="1703475"/>
            <a:ext cx="1496690" cy="13862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01013" y="3307966"/>
            <a:ext cx="1562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изучите положения основные условия конкурсного отбора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76337" y="3270085"/>
            <a:ext cx="2125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Зарегистрируйтесь на сайте и перейдите в личный кабинет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14726" y="3307966"/>
            <a:ext cx="20357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и заполните заявку на участие в конкурсном отборе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632213" y="3307966"/>
            <a:ext cx="21466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Отправьте заявку на проверку и регистрацию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5847" y="152603"/>
            <a:ext cx="1392322" cy="12243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269" y="1703475"/>
            <a:ext cx="1496690" cy="138627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726" y="1726054"/>
            <a:ext cx="1496690" cy="138627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5151" y="1726054"/>
            <a:ext cx="1496690" cy="13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768" y="2132009"/>
            <a:ext cx="10072256" cy="365919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грантов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возмещает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понесенные СО НКО в связи с участием в конкурсном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отборе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объяснения о причинах, по которым заявки на участие в конкурсном отборе не были поддержаны, в том числе сообщать сведения об оценках и выводах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4988" y="390949"/>
            <a:ext cx="1487553" cy="131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в допуске заявки на участие в конкурсном отборе являются: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914861"/>
            <a:ext cx="10018712" cy="3876339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 конкурсного отбора требованиям, установленным в пункте 6 настоящего Порядка;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аявка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конкурсном отборе содержит нецензурные или оскорбительные выражения, несвязный набор символов, призывы к осуществлению деятельности, нарушающей требования законодательства Российской Федерации;</a:t>
            </a:r>
          </a:p>
          <a:p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 НКО относится к одной из категорий юридических лиц, указанных в пункте 5 настоящего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Порядка;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1-е число месяца, предшествующего месяцу заключения соглашения о предоставлении гранта, СО НКО должна соответствовать требованиям, указанным в пункте 6 настоящего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Порядка;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информация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 допуске заявки на участие в конкурсном отборе размещается Оператором грантов на официальном сайте конкурсного отбора в течение пяти календарных дней со дня принятия такого решения на заседании конкурсной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(в </a:t>
            </a: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ред. Постановления правительства Тульской области от 18.05.2020 N 236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16994" y="35300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подачи заявки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8479" y="1702749"/>
            <a:ext cx="902932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(отсканированная) копия действующей редакции Устава СО НКО (со всеми внесенными изменениями)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(отсканированная) копия документа, подтверждающего полномочия лица на подачу заявки на участие в конкурсном отборе от имени СО НКО, – в случае если заявку на участие в конкурсном отборе подает лицо, сведения о котором как о лице, имеющем право без доверенности действовать от имени организации, не содержатся в Едином государственном реестре юридических лиц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вправе включить в состав заявки на участие в конкурсном отборе дополнительную информацию и документы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оценки заявок на участие в конкурсном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отборе, определенными в настоящем Порядке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указанных документов представляется в виде одного файла в формате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1717" y="134754"/>
            <a:ext cx="1566808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9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1687" y="86629"/>
            <a:ext cx="10018714" cy="1058777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 НКО должна представить Оператору грантов заявку на участие в конкурсном отборе содержащую следующую информацию: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91672" y="1212783"/>
            <a:ext cx="10260531" cy="4870383"/>
          </a:xfrm>
          <a:prstGeom prst="roundRect">
            <a:avLst/>
          </a:prstGeom>
          <a:solidFill>
            <a:schemeClr val="accent1"/>
          </a:solidFill>
          <a:ln>
            <a:gradFill>
              <a:gsLst>
                <a:gs pos="64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направление, которому соответствует планируемая деятельность по проекту;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название проекта, на реализацию которого запрашивается грант;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краткое описание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территорию реализации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срок реализации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обоснование социальной значимости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целевые группы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цель (цели) и задачи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ожидаемые количественные и качественные результаты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смету расходов на реализацию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запрашиваемую сумму гранта;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календарный план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смету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информацию о руководителе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информацию о команде проекта;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информацию об организации, включая: полное и сокращенное (при наличии) наименование, основной государственный регистрационный номер, идентификационный номер налогоплательщика, место нахождения организации; основные виды деятельности организации; контактный телефон организации; адрес электронной почты для направления организации юридически значимых сообщений;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информация о том, что СО НКО не относится к одной из категорий юридических лиц, указанных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. Соискателями на получение гранта не могут выступать:"/>
              </a:rPr>
              <a:t>пункте 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Порядка, и соответствует требованиям, установленным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6. СО НКО должна соответствовать следующим требованиям:"/>
              </a:rPr>
              <a:t>пунктом 6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Порядка.</a:t>
            </a:r>
          </a:p>
        </p:txBody>
      </p:sp>
    </p:spTree>
    <p:extLst>
      <p:ext uri="{BB962C8B-B14F-4D97-AF65-F5344CB8AC3E}">
        <p14:creationId xmlns:p14="http://schemas.microsoft.com/office/powerpoint/2010/main" val="3570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4" y="231006"/>
            <a:ext cx="9866729" cy="83098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заявок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828820"/>
              </p:ext>
            </p:extLst>
          </p:nvPr>
        </p:nvGraphicFramePr>
        <p:xfrm>
          <a:off x="2438277" y="1061986"/>
          <a:ext cx="8871406" cy="555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703"/>
                <a:gridCol w="4435703"/>
              </a:tblGrid>
              <a:tr h="316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Критерии оценки заявок на участие в конкурсном отборе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Шкала оценки</a:t>
                      </a:r>
                    </a:p>
                  </a:txBody>
                  <a:tcPr marL="39370" marR="39370" marT="64770" marB="64770"/>
                </a:tc>
              </a:tr>
              <a:tr h="9601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Заявка на участие в конкурсном отборе направлена на реализацию общественно полезных программ в соответствии с </a:t>
                      </a:r>
                      <a:r>
                        <a:rPr lang="ru-RU" sz="12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2"/>
                        </a:rPr>
                        <a:t>Законом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Тульской области от 30 ноября 2011 года N 1666-ЗТО "О грантах Тульской области социально ориентированным некоммерческим организациям"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0 - проект полностью не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1 - проект частично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2 - проект полностью соответствует данному критерию</a:t>
                      </a:r>
                    </a:p>
                  </a:txBody>
                  <a:tcPr marL="39370" marR="39370" marT="64770" marB="64770"/>
                </a:tc>
              </a:tr>
              <a:tr h="620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Соответствие опыта и компетенций команды проекта планируемой деятельности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0 - проект полностью не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1 - проект частично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2 - проект полностью соответствует данному критерию</a:t>
                      </a:r>
                    </a:p>
                  </a:txBody>
                  <a:tcPr marL="39370" marR="39370" marT="64770" marB="64770"/>
                </a:tc>
              </a:tr>
              <a:tr h="620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Обоснованность расходов на реализацию проекта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0 - проект полностью не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1 - проект частично соответствует данному критерию;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2 - проект полностью соответствует данному критерию</a:t>
                      </a:r>
                    </a:p>
                  </a:txBody>
                  <a:tcPr marL="39370" marR="39370" marT="64770" marB="64770"/>
                </a:tc>
              </a:tr>
              <a:tr h="790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лиц, охватываемых при реализации проекта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 100 человек включительно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101 до 150 человек включительно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151 до 250 человек включительно - 3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251 и более человек - 4 балла</a:t>
                      </a:r>
                    </a:p>
                  </a:txBody>
                  <a:tcPr marL="39370" marR="39370" marT="64770" marB="64770"/>
                </a:tc>
              </a:tr>
              <a:tr h="620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волонтеров, которых планируется привлечь к реализации проекта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10 до 49 включительно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50 до 89 включительно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90 - 3 балла</a:t>
                      </a:r>
                    </a:p>
                  </a:txBody>
                  <a:tcPr marL="39370" marR="39370" marT="64770" marB="64770"/>
                </a:tc>
              </a:tr>
              <a:tr h="1129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муниципальных районов и городских округов Тульской области, на территории которых планируется реализация проекта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муниципальных районов и/или городских округов - 0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 до 13 муниципальных районов и/или городских округов включительно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14 муниципальных районов и/или городских округов - 2 балла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5520" y="0"/>
            <a:ext cx="1042681" cy="9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04538"/>
            <a:ext cx="10018713" cy="777240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заявок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882570"/>
              </p:ext>
            </p:extLst>
          </p:nvPr>
        </p:nvGraphicFramePr>
        <p:xfrm>
          <a:off x="2098307" y="1117894"/>
          <a:ext cx="9568348" cy="5199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174"/>
                <a:gridCol w="4784174"/>
              </a:tblGrid>
              <a:tr h="298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Критерии оценки заявок на участие в конкурсном отборе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Шкала оценки</a:t>
                      </a:r>
                    </a:p>
                  </a:txBody>
                  <a:tcPr marL="39370" marR="39370" marT="64770" marB="64770"/>
                </a:tc>
              </a:tr>
              <a:tr h="850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Собственные средства организации и дополнительные ресурсы, привлекаемые на реализацию проекта, перспективы его дальнейшего развития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и менее процентов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11 до 30 процентов включительно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31 до 50 процентов включительно - 3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и более процентов - 4 балла</a:t>
                      </a:r>
                    </a:p>
                  </a:txBody>
                  <a:tcPr marL="39370" marR="39370" marT="64770" marB="64770"/>
                </a:tc>
              </a:tr>
              <a:tr h="850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реализованных социально значимых проектов за истекший год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проектов - 0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1 до 2 проектов включительно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3 до 5 проектов включительно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свыше 6 проектов - 3 балла</a:t>
                      </a:r>
                    </a:p>
                  </a:txBody>
                  <a:tcPr marL="39370" marR="39370" marT="64770" marB="64770"/>
                </a:tc>
              </a:tr>
              <a:tr h="103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Уникальность конкурсного проекта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конкурсный проект традиционен, дублирует мероприятия проектов, реализованных в Тульской области, - 0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конкурсный проект в основном содержит традиционные мероприятия, но есть элементы новизны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конкурсный проект уникален для Тульской области - 2 балла</a:t>
                      </a:r>
                    </a:p>
                  </a:txBody>
                  <a:tcPr marL="39370" marR="39370" marT="64770" marB="64770"/>
                </a:tc>
              </a:tr>
              <a:tr h="1035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Возможность дальнейшего использования конкурсного проекта в качестве положительной практики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возможности дальнейшего продолжения конкурсного проекта - 0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конкурсный проект может быть продолжен не на постоянной основе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конкурсный проект может быть продолжен на постоянной основе - 2 балла</a:t>
                      </a:r>
                    </a:p>
                  </a:txBody>
                  <a:tcPr marL="39370" marR="39370" marT="64770" marB="64770"/>
                </a:tc>
              </a:tr>
              <a:tr h="66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СО НКО в иных конкурсах на предоставление грантов за последние 3 года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участвовал и побеждал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да, участвовал, но не побеждал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- 0 баллов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0342" y="68422"/>
            <a:ext cx="1042681" cy="9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3974"/>
              </p:ext>
            </p:extLst>
          </p:nvPr>
        </p:nvGraphicFramePr>
        <p:xfrm>
          <a:off x="3946358" y="1151869"/>
          <a:ext cx="7844588" cy="4026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0102"/>
                <a:gridCol w="3994486"/>
              </a:tblGrid>
              <a:tr h="523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Критерии оценки заявок на участие в конкурсном отборе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Шкала оценки</a:t>
                      </a:r>
                    </a:p>
                  </a:txBody>
                  <a:tcPr marL="39370" marR="39370" marT="64770" marB="64770"/>
                </a:tc>
              </a:tr>
              <a:tr h="11278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Наличие показателей достижения целей и задач проекта, методик и критериев их оценки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показателей - 0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есть показатели, но они не конкретны или отсутствуют методики и критерии их оценки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есть конкретные показатели, методики и критерии их оценки - 2 балла</a:t>
                      </a:r>
                    </a:p>
                  </a:txBody>
                  <a:tcPr marL="39370" marR="39370" marT="64770" marB="64770"/>
                </a:tc>
              </a:tr>
              <a:tr h="926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Актуальность и социальная значимость задач, на решение которых направлен проект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 актуален, направлен на решение социально значимой задачи - от 1 до 5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проект не актуален, социально значимая задача не поставлена - 0 баллов</a:t>
                      </a:r>
                    </a:p>
                  </a:txBody>
                  <a:tcPr marL="39370" marR="39370" marT="64770" marB="64770"/>
                </a:tc>
              </a:tr>
              <a:tr h="926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Наличие информационного ресурса СО НКО о ее деятельности и периодичность его обновления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наполняется еженедельно - 3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наполняется ежемесячно - 2 балла;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наполняется реже чем раз в месяц - 1 балл;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отсутствует - 0 баллов</a:t>
                      </a:r>
                    </a:p>
                  </a:txBody>
                  <a:tcPr marL="39370" marR="39370" marT="64770" marB="64770"/>
                </a:tc>
              </a:tr>
              <a:tr h="5230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Является ли СО НКО исполнителем общественно полезных услуг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 - 5 баллов;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- 0 баллов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4756" y="123477"/>
            <a:ext cx="1042506" cy="9144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41341" y="295187"/>
            <a:ext cx="5947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заявок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312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3" y="0"/>
            <a:ext cx="10018713" cy="13964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помощи в подготовке проекта на сайте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granty71.tularegion.ru</a:t>
            </a:r>
            <a:r>
              <a:rPr lang="ru-RU" sz="3600" dirty="0" smtClean="0">
                <a:solidFill>
                  <a:schemeClr val="tx2"/>
                </a:solidFill>
              </a:rPr>
              <a:t>.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764" y="1396464"/>
            <a:ext cx="10160017" cy="5286464"/>
          </a:xfrm>
          <a:prstGeom prst="rect">
            <a:avLst/>
          </a:prstGeom>
          <a:effectLst/>
        </p:spPr>
      </p:pic>
      <p:sp>
        <p:nvSpPr>
          <p:cNvPr id="9" name="Овал 8"/>
          <p:cNvSpPr/>
          <p:nvPr/>
        </p:nvSpPr>
        <p:spPr>
          <a:xfrm>
            <a:off x="2632226" y="2537858"/>
            <a:ext cx="2310064" cy="510139"/>
          </a:xfrm>
          <a:prstGeom prst="ellipse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5397" y="2330385"/>
            <a:ext cx="910972" cy="20747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5893" y="157722"/>
            <a:ext cx="104250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939" y="-181048"/>
            <a:ext cx="10018713" cy="127657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сайте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granty71.tularegion.ru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2" t="639" r="1725" b="-722"/>
          <a:stretch/>
        </p:blipFill>
        <p:spPr>
          <a:xfrm>
            <a:off x="6052703" y="1108037"/>
            <a:ext cx="5921859" cy="5454128"/>
          </a:xfrm>
          <a:effectLst>
            <a:glow rad="254000">
              <a:schemeClr val="tx1">
                <a:alpha val="40000"/>
              </a:schemeClr>
            </a:glow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2" t="-498" r="-1" b="1"/>
          <a:stretch/>
        </p:blipFill>
        <p:spPr>
          <a:xfrm>
            <a:off x="376517" y="1108037"/>
            <a:ext cx="5202749" cy="4733365"/>
          </a:xfrm>
          <a:effectLst>
            <a:glow rad="190500">
              <a:schemeClr val="tx1">
                <a:alpha val="40000"/>
              </a:schemeClr>
            </a:glow>
          </a:effectLst>
        </p:spPr>
      </p:pic>
      <p:sp>
        <p:nvSpPr>
          <p:cNvPr id="10" name="Овал 9"/>
          <p:cNvSpPr/>
          <p:nvPr/>
        </p:nvSpPr>
        <p:spPr>
          <a:xfrm>
            <a:off x="2506532" y="438912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192729" y="5059679"/>
            <a:ext cx="1015171" cy="4704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885355" y="5314278"/>
            <a:ext cx="1632164" cy="7121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3939" y="6096910"/>
            <a:ext cx="5687904" cy="646331"/>
          </a:xfrm>
          <a:prstGeom prst="rect">
            <a:avLst/>
          </a:prstGeom>
          <a:gradFill>
            <a:gsLst>
              <a:gs pos="6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*Для активации аккаунта требуется перейти по ссылке,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отправленной на указанную вами почту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5688" y="75304"/>
            <a:ext cx="1042506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341" y="0"/>
            <a:ext cx="10209682" cy="71586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грантов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Государственное учреждение Тульской области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«Аппарат Общественной палаты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СО НКО для предоставления грантов организуется ГУ ТО «Аппарат Общественной палаты Тульской области» и осуществляется конкурсной комиссией по предоставлению грантов Тульской области социально ориентированным некоммерческим организациям в соответствии с 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Тульской области от 30 ноября 2011 года № 1666-ЗТО «О грантах Тульской области социально ориентированным некоммерческим организациям»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Постановлением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Тульской области от 28.09.2017 № 441 «Об утверждении Порядка предоставления из бюджета Тульской области грантов Тульской области в форме субсидий социально ориентированным некоммерческим организациям»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468" y="646983"/>
            <a:ext cx="1383833" cy="1216911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2164985" y="2127788"/>
            <a:ext cx="1861751" cy="873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деятельность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6930" y="2091392"/>
            <a:ext cx="1883827" cy="890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573" y="2100444"/>
            <a:ext cx="1883827" cy="8900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2580" y="3539163"/>
            <a:ext cx="1883827" cy="8900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573" y="3539164"/>
            <a:ext cx="1883827" cy="8900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985" y="3572165"/>
            <a:ext cx="1883827" cy="890093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4591695" y="1097284"/>
            <a:ext cx="3403545" cy="749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97154" y="2241754"/>
            <a:ext cx="13926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21672" y="2213496"/>
            <a:ext cx="16996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Консультационная</a:t>
            </a:r>
          </a:p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6568" y="3740213"/>
            <a:ext cx="16186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</a:p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16300" y="3707211"/>
            <a:ext cx="13163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Ресурсная</a:t>
            </a:r>
          </a:p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1349" y="3707211"/>
            <a:ext cx="14802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</a:t>
            </a:r>
          </a:p>
          <a:p>
            <a:pPr algn="ctr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605048" y="593834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067943" y="1938850"/>
            <a:ext cx="647597" cy="263894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140146" y="1929464"/>
            <a:ext cx="1027685" cy="175228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464028" y="1877455"/>
            <a:ext cx="833179" cy="57366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182957" y="1954924"/>
            <a:ext cx="1078174" cy="162441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1" idx="2"/>
          </p:cNvCxnSpPr>
          <p:nvPr/>
        </p:nvCxnSpPr>
        <p:spPr>
          <a:xfrm>
            <a:off x="6293468" y="1846927"/>
            <a:ext cx="6575" cy="20909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360358" y="3011834"/>
            <a:ext cx="0" cy="47466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7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432" y="0"/>
            <a:ext cx="10136803" cy="921571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страница подачи заявки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4673" y="847317"/>
            <a:ext cx="9455139" cy="5651351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883511" y="5077609"/>
            <a:ext cx="1172583" cy="3334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2371" y="2273318"/>
            <a:ext cx="4951769" cy="19506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911" y="700217"/>
            <a:ext cx="2619020" cy="215831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00217"/>
            <a:ext cx="6704101" cy="551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Тульской области «Аппарат Общественной палаты Тульской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город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Тула, пр. Ленина, д.49, 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этаж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елефон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+7(910) 158-64-96, +7(4872)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24-51-29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rcto@tularegion.com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granty71.tularegion.ru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85707" y="700217"/>
            <a:ext cx="4057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813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конкурса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534" y="750688"/>
            <a:ext cx="1568918" cy="1377537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1193533" y="3195587"/>
            <a:ext cx="1896176" cy="10106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1.06.2020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86989" y="3199196"/>
            <a:ext cx="2261937" cy="1029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23.06.2020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796464" y="3135867"/>
            <a:ext cx="2473692" cy="1232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24.06.2020-13.07.2020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4539" y="4302165"/>
            <a:ext cx="46586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заявок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9658" y="4304133"/>
            <a:ext cx="1793508" cy="597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окончания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заявок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9599" y="4432392"/>
            <a:ext cx="218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заявок конкурсной комиссией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253339" y="3570973"/>
            <a:ext cx="741145" cy="413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662" y="3511233"/>
            <a:ext cx="762066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408" y="1344711"/>
            <a:ext cx="10018713" cy="5377841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проектов не более 2 лет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реализации проектов с 1 сентября 2020 года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реализации проектов 1 сентября 2022 года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Запрашиваема сумма гранта до 3 млн.рублей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предоставляемых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вправе представить не более одной заявки на участие в конкурсном отборе текущего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843" y="130929"/>
            <a:ext cx="1572904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1000">
              <a:schemeClr val="accent1">
                <a:lumMod val="95000"/>
              </a:schemeClr>
            </a:gs>
            <a:gs pos="3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580" y="-254330"/>
            <a:ext cx="10018714" cy="1179754"/>
          </a:xfrm>
        </p:spPr>
        <p:txBody>
          <a:bodyPr>
            <a:norm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 направления</a:t>
            </a:r>
            <a:endParaRPr lang="ru-RU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9" y="1216578"/>
            <a:ext cx="1892300" cy="1892300"/>
          </a:xfrm>
          <a:gradFill>
            <a:gsLst>
              <a:gs pos="46000">
                <a:schemeClr val="accent1">
                  <a:alpha val="92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173" y="22166"/>
            <a:ext cx="1194920" cy="10486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38" y="1216578"/>
            <a:ext cx="1892300" cy="1892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996" y="1216578"/>
            <a:ext cx="1892300" cy="18923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22559" y="3231119"/>
            <a:ext cx="1850441" cy="944847"/>
          </a:xfrm>
          <a:prstGeom prst="rect">
            <a:avLst/>
          </a:prstGeom>
          <a:gradFill>
            <a:gsLst>
              <a:gs pos="61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 и защита граждан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24138" y="3231119"/>
            <a:ext cx="1975297" cy="2800767"/>
          </a:xfrm>
          <a:prstGeom prst="rect">
            <a:avLst/>
          </a:prstGeom>
          <a:gradFill>
            <a:gsLst>
              <a:gs pos="61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93033" y="3231119"/>
            <a:ext cx="2108500" cy="3539430"/>
          </a:xfrm>
          <a:prstGeom prst="rect">
            <a:avLst/>
          </a:prstGeom>
          <a:gradFill>
            <a:gsLst>
              <a:gs pos="61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404" y="1216578"/>
            <a:ext cx="1892300" cy="18923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379404" y="3231119"/>
            <a:ext cx="2194836" cy="1211870"/>
          </a:xfrm>
          <a:prstGeom prst="rect">
            <a:avLst/>
          </a:prstGeom>
          <a:gradFill>
            <a:gsLst>
              <a:gs pos="61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окружающей среды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402" y="1216115"/>
            <a:ext cx="1968463" cy="185540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9800402" y="3193919"/>
            <a:ext cx="2238454" cy="3293209"/>
          </a:xfrm>
          <a:prstGeom prst="rect">
            <a:avLst/>
          </a:prstGeom>
          <a:gradFill>
            <a:gsLst>
              <a:gs pos="61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</a:t>
            </a:r>
          </a:p>
        </p:txBody>
      </p:sp>
    </p:spTree>
    <p:extLst>
      <p:ext uri="{BB962C8B-B14F-4D97-AF65-F5344CB8AC3E}">
        <p14:creationId xmlns:p14="http://schemas.microsoft.com/office/powerpoint/2010/main" val="23145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2952">
              <a:srgbClr val="FFFFFF"/>
            </a:gs>
            <a:gs pos="15847">
              <a:schemeClr val="bg1"/>
            </a:gs>
            <a:gs pos="78000">
              <a:schemeClr val="accent1"/>
            </a:gs>
            <a:gs pos="3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794" y="-129092"/>
            <a:ext cx="10018714" cy="1136724"/>
          </a:xfrm>
        </p:spPr>
        <p:txBody>
          <a:bodyPr>
            <a:norm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 направления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103" y="0"/>
            <a:ext cx="1194920" cy="10486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7" y="1493147"/>
            <a:ext cx="1903824" cy="16241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90" y="1581654"/>
            <a:ext cx="1892300" cy="1624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571" y="1493144"/>
            <a:ext cx="1892300" cy="16241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928" y="1493144"/>
            <a:ext cx="1934193" cy="1624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412" y="1493144"/>
            <a:ext cx="1892300" cy="16241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7395" y="3205779"/>
            <a:ext cx="2171018" cy="3293209"/>
          </a:xfrm>
          <a:prstGeom prst="rect">
            <a:avLst/>
          </a:prstGeom>
          <a:gradFill>
            <a:gsLst>
              <a:gs pos="78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51386" y="3498166"/>
            <a:ext cx="1714831" cy="1477328"/>
          </a:xfrm>
          <a:prstGeom prst="rect">
            <a:avLst/>
          </a:prstGeom>
          <a:gradFill>
            <a:gsLst>
              <a:gs pos="78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социально опасных форм поведения граждан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08570" y="3498166"/>
            <a:ext cx="1892301" cy="2062103"/>
          </a:xfrm>
          <a:prstGeom prst="rect">
            <a:avLst/>
          </a:prstGeom>
          <a:gradFill>
            <a:gsLst>
              <a:gs pos="78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деятельность, а также деятельность в области содействия благотворительности и добровольчества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43224" y="3205779"/>
            <a:ext cx="2828863" cy="3093154"/>
          </a:xfrm>
          <a:prstGeom prst="rect">
            <a:avLst/>
          </a:prstGeom>
          <a:gradFill>
            <a:gsLst>
              <a:gs pos="78000">
                <a:schemeClr val="accent1"/>
              </a:gs>
              <a:gs pos="30000">
                <a:schemeClr val="bg1"/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847781" y="3428917"/>
            <a:ext cx="2115563" cy="1323439"/>
          </a:xfrm>
          <a:prstGeom prst="rect">
            <a:avLst/>
          </a:prstGeom>
          <a:gradFill>
            <a:gsLst>
              <a:gs pos="25678">
                <a:srgbClr val="EEF5DD"/>
              </a:gs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 обществе нетерпимости к коррупционному поведению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3115">
              <a:schemeClr val="bg1"/>
            </a:gs>
            <a:gs pos="83000">
              <a:schemeClr val="accent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24" y="-218214"/>
            <a:ext cx="10018714" cy="1018390"/>
          </a:xfrm>
        </p:spPr>
        <p:txBody>
          <a:bodyPr>
            <a:norm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 направления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3037" y="85259"/>
            <a:ext cx="1194920" cy="1048603"/>
          </a:xfrm>
          <a:prstGeom prst="rect">
            <a:avLst/>
          </a:prstGeom>
          <a:ln>
            <a:solidFill>
              <a:schemeClr val="accent1">
                <a:tint val="60000"/>
              </a:schemeClr>
            </a:solidFill>
          </a:ln>
          <a:effectLst>
            <a:reflection endPos="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3" y="996983"/>
            <a:ext cx="1892300" cy="1892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138" y="1018390"/>
            <a:ext cx="1892300" cy="1892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003" y="1018390"/>
            <a:ext cx="1892300" cy="1892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91" y="4944037"/>
            <a:ext cx="1892300" cy="18923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868" y="1046712"/>
            <a:ext cx="2211680" cy="18923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466" y="2271721"/>
            <a:ext cx="1892300" cy="18923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9867" y="2967334"/>
            <a:ext cx="1903111" cy="2554545"/>
          </a:xfrm>
          <a:prstGeom prst="rect">
            <a:avLst/>
          </a:prstGeom>
          <a:gradFill>
            <a:gsLst>
              <a:gs pos="1093">
                <a:schemeClr val="bg1"/>
              </a:gs>
              <a:gs pos="8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межнационального сотрудничества, сохранение и защита самобытности, культуры, языков и традиций народов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218466" y="4305775"/>
            <a:ext cx="1892300" cy="2308324"/>
          </a:xfrm>
          <a:prstGeom prst="rect">
            <a:avLst/>
          </a:prstGeom>
          <a:gradFill>
            <a:gsLst>
              <a:gs pos="10922">
                <a:srgbClr val="F1F6E7"/>
              </a:gs>
              <a:gs pos="1093">
                <a:schemeClr val="bg1"/>
              </a:gs>
              <a:gs pos="84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сфере патриотического, в том числе военно-патриотического, воспитания граждан Российской Федерации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12717" y="3019797"/>
            <a:ext cx="1892300" cy="830997"/>
          </a:xfrm>
          <a:prstGeom prst="rect">
            <a:avLst/>
          </a:prstGeom>
          <a:gradFill>
            <a:gsLst>
              <a:gs pos="10922">
                <a:srgbClr val="F1F6E7"/>
              </a:gs>
              <a:gs pos="1093">
                <a:schemeClr val="bg1"/>
              </a:gs>
              <a:gs pos="84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молодежной политики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71445" y="3019797"/>
            <a:ext cx="2857073" cy="2169825"/>
          </a:xfrm>
          <a:prstGeom prst="rect">
            <a:avLst/>
          </a:prstGeom>
          <a:gradFill>
            <a:gsLst>
              <a:gs pos="10922">
                <a:srgbClr val="F1F6E7"/>
              </a:gs>
              <a:gs pos="1093">
                <a:schemeClr val="bg1"/>
              </a:gs>
              <a:gs pos="84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немедицинского потребления наркотических средств и психотропных веществ, комплексная реабилитация и ресоциализация лиц, потребляющих наркотические средства и психотропные вещества в немедицинских целях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436772" y="5890187"/>
            <a:ext cx="4576968" cy="584775"/>
          </a:xfrm>
          <a:prstGeom prst="rect">
            <a:avLst/>
          </a:prstGeom>
          <a:gradFill>
            <a:gsLst>
              <a:gs pos="10922">
                <a:srgbClr val="F1F6E7"/>
              </a:gs>
              <a:gs pos="1093">
                <a:schemeClr val="bg1"/>
              </a:gs>
              <a:gs pos="84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гражданской активности у населения Тульской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279691" y="3019797"/>
            <a:ext cx="2476313" cy="1815882"/>
          </a:xfrm>
          <a:prstGeom prst="rect">
            <a:avLst/>
          </a:prstGeom>
          <a:gradFill>
            <a:gsLst>
              <a:gs pos="13115">
                <a:schemeClr val="bg1"/>
              </a:gs>
              <a:gs pos="8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межнациональных, межэтнических и межконфессиональных отношений, профилактика экстремизма</a:t>
            </a:r>
          </a:p>
        </p:txBody>
      </p:sp>
    </p:spTree>
    <p:extLst>
      <p:ext uri="{BB962C8B-B14F-4D97-AF65-F5344CB8AC3E}">
        <p14:creationId xmlns:p14="http://schemas.microsoft.com/office/powerpoint/2010/main" val="11671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27518" y="-15126"/>
            <a:ext cx="5590257" cy="767615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67832" y="531784"/>
            <a:ext cx="3935560" cy="1056325"/>
          </a:xfrm>
        </p:spPr>
        <p:txBody>
          <a:bodyPr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могут участвовать некоммерческие организации: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076226" y="1896178"/>
            <a:ext cx="4902925" cy="4677878"/>
          </a:xfrm>
          <a:pattFill prst="pct70">
            <a:fgClr>
              <a:schemeClr val="accent1">
                <a:tint val="20000"/>
              </a:schemeClr>
            </a:fgClr>
            <a:bgClr>
              <a:schemeClr val="bg1"/>
            </a:bgClr>
          </a:pattFill>
        </p:spPr>
        <p:txBody>
          <a:bodyPr>
            <a:normAutofit fontScale="32500" lnSpcReduction="2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зарегистрирована в качестве юридического лица в порядке, установленном законодательством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деятельность на территории Тульской области;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(территория), включенное в утверждаемый Министерством финансов Российской Федерации перечень государств и территорий, предоставляющих льготный налоговый режим налогообложения и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первое число месяца, предшествующего месяцу подачи заявки на участие в конкурсном отборе, отсутствует просроченная задолженность по возврату в бюджет Тульской области субсидий, бюджетных инвестиций, предоставленных в том числе в соответствии с иными правовыми актами, а также иной просроченной задолженности перед бюджетом Тульской области;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первое число месяца, предшествующего месяцу подачи заявки, отсутствует неисполненная обязанность по уплате налогов, сборов, страховых взносов, пеней, штрафов и процентов, подлежащих уплате в соответствии с законодательством Российской Федерации о налогах и сборах, на дату подачи заявки;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дату подачи заявки не находится в процессе ликвидации, реорганизации, в отношении ее не введена процедура банкротства, деятельность участника отбора не приостановлена в порядке, предусмотренном законодательством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получателем средств из бюджета Тульской области в соответствии с иными нормативными правовыми актами Тульской области, муниципальными правовыми актами на цели, указанные в пункте 1 настоящего Порядка, в текущем календарном году.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7796463" y="1651127"/>
            <a:ext cx="3706562" cy="567890"/>
          </a:xfrm>
        </p:spPr>
        <p:txBody>
          <a:bodyPr/>
          <a:lstStyle/>
          <a:p>
            <a:r>
              <a:rPr lang="ru-RU" sz="2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 </a:t>
            </a:r>
            <a:r>
              <a:rPr lang="ru-RU" sz="2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ru-RU" sz="2000"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участвовать: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7387807" y="1896178"/>
            <a:ext cx="4523874" cy="4677878"/>
          </a:xfrm>
          <a:pattFill prst="pct60">
            <a:fgClr>
              <a:schemeClr val="accent1">
                <a:tint val="20000"/>
              </a:schemeClr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кооперативы;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товарищества собственников жилья;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садоводческие, огороднические и дачные некоммерческие объединения граждан;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крестьянские (фермерские) хозяйства; религиозные организации;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и муниципальные учреждения; государственные корпорации, государственные компании;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партии;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некоммерческие организации, не являющиеся юридическими лицами;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некоммерческие организации, представители которых являются членами конкурсной комиссии;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некоммерческие организации, учредителями (участниками) которых являются правительство Тульской области или органы исполнительной власти Тульской области, а также органы местного самоуправления Тульской области.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532" y="898292"/>
            <a:ext cx="792549" cy="79254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712" y="795560"/>
            <a:ext cx="792549" cy="79254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0109" y="115503"/>
            <a:ext cx="1105831" cy="101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803" y="0"/>
            <a:ext cx="10018713" cy="1752599"/>
          </a:xfrm>
        </p:spPr>
        <p:txBody>
          <a:bodyPr>
            <a:norm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конкурса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0791" y="2088682"/>
            <a:ext cx="1953928" cy="1732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086" y="2071525"/>
            <a:ext cx="1975275" cy="17497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663" y="2071525"/>
            <a:ext cx="1975275" cy="17497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241" y="2088682"/>
            <a:ext cx="1975275" cy="174970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9410429" y="2512774"/>
            <a:ext cx="20532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0297" y="2463930"/>
            <a:ext cx="16831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2582" y="2512056"/>
            <a:ext cx="1719746" cy="770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24153" y="3907856"/>
            <a:ext cx="238370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 заполняются на портале в личном кабинете, проверяются организатором на соответствие конкурсного отбора и регистрируются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29066" y="3950763"/>
            <a:ext cx="2194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заявок на участие в конкурсном отборе на заседании конкурсной комиссии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Тульской области о предоставлении грантов по итогам конкурсного отбора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96882" y="3950763"/>
            <a:ext cx="2576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Тульской области о предоставлении грантов по итогам конкурсного отбора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150808" y="3896136"/>
            <a:ext cx="2954956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пяти рабочих дней со дня принятия распоряжения правительства Тульской области о предоставлении грантов по итогам конкурсного отбора Оператор грантов размещает на официальном сайте конкурса информацию об участниках конкурсного отбора, рейтинге заявок, перечне победителей конкурсного отбора и размерах предоставляемых грантов, а также уведомляет победителей конкурсного отбора по электронной почте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3549678" y="2799187"/>
            <a:ext cx="358844" cy="434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471" y="2799187"/>
            <a:ext cx="384081" cy="48772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7049" y="2799187"/>
            <a:ext cx="384081" cy="48772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1959" y="119123"/>
            <a:ext cx="1566808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2170</Words>
  <Application>Microsoft Office PowerPoint</Application>
  <PresentationFormat>Широкоэкранный</PresentationFormat>
  <Paragraphs>213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Corbel</vt:lpstr>
      <vt:lpstr>Times New Roman</vt:lpstr>
      <vt:lpstr>Wingdings</vt:lpstr>
      <vt:lpstr>Параллакс</vt:lpstr>
      <vt:lpstr>Гранты правительства Тульской области</vt:lpstr>
      <vt:lpstr>Презентация PowerPoint</vt:lpstr>
      <vt:lpstr>Сроки проведения конкурса</vt:lpstr>
      <vt:lpstr>Презентация PowerPoint</vt:lpstr>
      <vt:lpstr>Грантовые направления</vt:lpstr>
      <vt:lpstr>Грантовые направления</vt:lpstr>
      <vt:lpstr>Грантовые направления</vt:lpstr>
      <vt:lpstr>Участники конкурса</vt:lpstr>
      <vt:lpstr>Этапы конкурса</vt:lpstr>
      <vt:lpstr>Как подать заявку на сайте granty71.tularegion.ru?    </vt:lpstr>
      <vt:lpstr>Презентация PowerPoint</vt:lpstr>
      <vt:lpstr>Основаниями для отказа в допуске заявки на участие в конкурсном отборе являются: </vt:lpstr>
      <vt:lpstr>Презентация PowerPoint</vt:lpstr>
      <vt:lpstr>СО НКО должна представить Оператору грантов заявку на участие в конкурсном отборе содержащую следующую информацию:</vt:lpstr>
      <vt:lpstr>Критерии оценки заявок</vt:lpstr>
      <vt:lpstr>Критерии оценки заявок</vt:lpstr>
      <vt:lpstr>Презентация PowerPoint</vt:lpstr>
      <vt:lpstr>Информация для помощи в подготовке проекта на сайте granty71.tularegion.ru.</vt:lpstr>
      <vt:lpstr>Регистрация на сайте granty71.tularegion.ru </vt:lpstr>
      <vt:lpstr>Итоговая страница подачи заявки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Гранты Правительства Тульской области</dc:title>
  <dc:creator>Хапова Дарья Александровна</dc:creator>
  <cp:lastModifiedBy>Шмелева Елена Владимировна</cp:lastModifiedBy>
  <cp:revision>56</cp:revision>
  <cp:lastPrinted>2020-06-02T11:53:31Z</cp:lastPrinted>
  <dcterms:created xsi:type="dcterms:W3CDTF">2020-05-29T12:54:58Z</dcterms:created>
  <dcterms:modified xsi:type="dcterms:W3CDTF">2020-06-02T13:42:10Z</dcterms:modified>
</cp:coreProperties>
</file>