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3" r:id="rId3"/>
    <p:sldId id="261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  <a:srgbClr val="3333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9331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056" y="44625"/>
            <a:ext cx="7446660" cy="136815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муниципальных образований Тульской области</a:t>
            </a:r>
            <a:endParaRPr lang="ru-RU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811164" cy="1752600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делового этикета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svetlana.fedosova\Рабочий стол\Для презентации\логоти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0" y="169827"/>
            <a:ext cx="1156170" cy="12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0" y="5013176"/>
            <a:ext cx="903649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Евтюхина Лариса Евгеньевна,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аместитель исполнительного директора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Совета муниципальных образования Тульской области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805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Позы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-120491" y="4103133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закинутая нога на ногу сопровождается ещё и скрещиванием рук на груди,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означает, что человек отключился от разговора.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487839"/>
              </p:ext>
            </p:extLst>
          </p:nvPr>
        </p:nvGraphicFramePr>
        <p:xfrm>
          <a:off x="5652120" y="116632"/>
          <a:ext cx="1689552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Точечный рисунок" r:id="rId4" imgW="2734057" imgH="3962953" progId="Paint.Picture">
                  <p:embed/>
                </p:oleObj>
              </mc:Choice>
              <mc:Fallback>
                <p:oleObj name="Точечный рисунок" r:id="rId4" imgW="2734057" imgH="396295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16632"/>
                        <a:ext cx="1689552" cy="2448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380204"/>
              </p:ext>
            </p:extLst>
          </p:nvPr>
        </p:nvGraphicFramePr>
        <p:xfrm>
          <a:off x="1115616" y="434115"/>
          <a:ext cx="2455334" cy="3234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Точечный рисунок" r:id="rId6" imgW="3753374" imgH="4944165" progId="Paint.Picture">
                  <p:embed/>
                </p:oleObj>
              </mc:Choice>
              <mc:Fallback>
                <p:oleObj name="Точечный рисунок" r:id="rId6" imgW="3753374" imgH="494416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34115"/>
                        <a:ext cx="2455334" cy="3234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одзаголовок 2"/>
          <p:cNvSpPr txBox="1">
            <a:spLocks/>
          </p:cNvSpPr>
          <p:nvPr/>
        </p:nvSpPr>
        <p:spPr>
          <a:xfrm>
            <a:off x="4414557" y="2870843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Типичное стандартное скрещивание рук,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жестом обозначающим оборонное или негативное состояние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4987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Позы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-104034" y="4256102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держит самого себя за руки.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Такой неполный барьер используется людьми, стоящими перед большой аудиторией.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432470" y="3391377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Типичная поза критической оценки. -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«Мне не нравится, что вы говорите, и я с вами не согласен.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79455"/>
              </p:ext>
            </p:extLst>
          </p:nvPr>
        </p:nvGraphicFramePr>
        <p:xfrm>
          <a:off x="1418298" y="848706"/>
          <a:ext cx="1644884" cy="290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Точечный рисунок" r:id="rId4" imgW="2000000" imgH="3533333" progId="Paint.Picture">
                  <p:embed/>
                </p:oleObj>
              </mc:Choice>
              <mc:Fallback>
                <p:oleObj name="Точечный рисунок" r:id="rId4" imgW="2000000" imgH="35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298" y="848706"/>
                        <a:ext cx="1644884" cy="290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456799"/>
              </p:ext>
            </p:extLst>
          </p:nvPr>
        </p:nvGraphicFramePr>
        <p:xfrm>
          <a:off x="5796136" y="404663"/>
          <a:ext cx="1552316" cy="277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Точечный рисунок" r:id="rId6" imgW="3000000" imgH="5361905" progId="Paint.Picture">
                  <p:embed/>
                </p:oleObj>
              </mc:Choice>
              <mc:Fallback>
                <p:oleObj name="Точечный рисунок" r:id="rId6" imgW="3000000" imgH="53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04663"/>
                        <a:ext cx="1552316" cy="2775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0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Жесты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130157" y="1916832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описывают траекторию от своего «сердца» к «сердцу» собеседника.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жест подчеркивает взаимосвязь интересов.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21279" y="4672288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 «раскрытые руки»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демонстрирует желание идти на встречу и установить контакт.</a:t>
            </a:r>
          </a:p>
        </p:txBody>
      </p:sp>
      <p:pic>
        <p:nvPicPr>
          <p:cNvPr id="9" name="Picture 5" descr="nonverb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0" y="-237200"/>
            <a:ext cx="3509963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Жесты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321697" y="4411647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Кроме того, любители этого жеста часто встают на цыпочки, чтобы стать повыше ростом.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-51128" y="3438656"/>
            <a:ext cx="4536504" cy="218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Выставление больших пальцев рук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 о властности, превосходстве и даже агрессивности человека.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621794"/>
              </p:ext>
            </p:extLst>
          </p:nvPr>
        </p:nvGraphicFramePr>
        <p:xfrm>
          <a:off x="1043608" y="440973"/>
          <a:ext cx="1944216" cy="26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Точечный рисунок" r:id="rId4" imgW="1981080" imgH="2685960" progId="Paint.Picture">
                  <p:embed/>
                </p:oleObj>
              </mc:Choice>
              <mc:Fallback>
                <p:oleObj name="Точечный рисунок" r:id="rId4" imgW="1981080" imgH="268596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0973"/>
                        <a:ext cx="1944216" cy="26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324652"/>
              </p:ext>
            </p:extLst>
          </p:nvPr>
        </p:nvGraphicFramePr>
        <p:xfrm>
          <a:off x="5036287" y="980728"/>
          <a:ext cx="2975718" cy="2895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Точечный рисунок" r:id="rId6" imgW="3247619" imgH="3161905" progId="Paint.Picture">
                  <p:embed/>
                </p:oleObj>
              </mc:Choice>
              <mc:Fallback>
                <p:oleObj name="Точечный рисунок" r:id="rId6" imgW="3247619" imgH="31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287" y="980728"/>
                        <a:ext cx="2975718" cy="2895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6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Мимика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67554" y="1320796"/>
            <a:ext cx="441191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Гнев –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брови опущены вниз, морщины на лбу изогнуты, глаза прищурены, губы сомкнуты, зубы сжаты.</a:t>
            </a:r>
          </a:p>
        </p:txBody>
      </p:sp>
      <p:pic>
        <p:nvPicPr>
          <p:cNvPr id="9" name="Picture 7" descr="17141486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25" y="-144871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90" y="2193641"/>
            <a:ext cx="3256012" cy="216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b_3368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90" y="4355118"/>
            <a:ext cx="3033100" cy="22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490985" y="3206944"/>
            <a:ext cx="441191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Счастье –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щеки приподняты, задействованы мышцы вокруг глаз.</a:t>
            </a: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525822" y="4788434"/>
            <a:ext cx="441191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Печаль –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глаза потухшие, уголки губ слегка опущены.</a:t>
            </a:r>
          </a:p>
        </p:txBody>
      </p:sp>
    </p:spTree>
    <p:extLst>
      <p:ext uri="{BB962C8B-B14F-4D97-AF65-F5344CB8AC3E}">
        <p14:creationId xmlns:p14="http://schemas.microsoft.com/office/powerpoint/2010/main" val="6321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27903"/>
            <a:ext cx="8280920" cy="8092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Дистанция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98974" y="1844824"/>
            <a:ext cx="904502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Интимное расстояние –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 до 45 см. – общение с самыми близкими людьми.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Персональное –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см. – общение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знакомыми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людьми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–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см. –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общении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чужими людьми и при официальном общении.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Публичное –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750 </a:t>
            </a:r>
            <a:r>
              <a:rPr 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см. – </a:t>
            </a: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таком расстоянии происходят выступления перед аудиторией.</a:t>
            </a:r>
            <a:endParaRPr lang="ru-RU" sz="3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5209" y="836712"/>
            <a:ext cx="7071867" cy="7566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Полезные советы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-4780" y="2581025"/>
            <a:ext cx="904502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Исключить скрещивание рук.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взаимопонимания с помощью рукопожатия. </a:t>
            </a:r>
            <a:endParaRPr lang="ru-RU" sz="3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Держите предметы в левой руке.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Следуйте за ритмом собеседника. </a:t>
            </a:r>
            <a:endParaRPr lang="ru-RU" sz="3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Наведение мостов.</a:t>
            </a:r>
            <a:endParaRPr lang="ru-RU" sz="3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Используйте </a:t>
            </a:r>
            <a:r>
              <a:rPr lang="ru-RU" sz="3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отзеркаливание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3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0660"/>
            <a:ext cx="2195736" cy="23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Психологические аспекты выступления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472" y="1700808"/>
            <a:ext cx="3225380" cy="4616421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-182079" y="2406313"/>
            <a:ext cx="5974551" cy="306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общаться с людьми – </a:t>
            </a:r>
          </a:p>
          <a:p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такой же покупаемый за деньги товар как сахар или кофе, </a:t>
            </a:r>
          </a:p>
          <a:p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я готов платить за это умение больше, чем за какой-либо другой товар в этом мире.</a:t>
            </a:r>
          </a:p>
        </p:txBody>
      </p:sp>
    </p:spTree>
    <p:extLst>
      <p:ext uri="{BB962C8B-B14F-4D97-AF65-F5344CB8AC3E}">
        <p14:creationId xmlns:p14="http://schemas.microsoft.com/office/powerpoint/2010/main" val="4959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Письменная коммуникация. Отчет 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-396552" y="1379077"/>
            <a:ext cx="9050258" cy="3747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и место составления отчета.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Фамилия, имя, отчество составляющего отчет.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Принадлежность к организации, должность.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 написания отчета.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Изложение ситуации или причин исследования.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зложение событий или описание исследования.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проблеме.</a:t>
            </a:r>
          </a:p>
        </p:txBody>
      </p:sp>
    </p:spTree>
    <p:extLst>
      <p:ext uri="{BB962C8B-B14F-4D97-AF65-F5344CB8AC3E}">
        <p14:creationId xmlns:p14="http://schemas.microsoft.com/office/powerpoint/2010/main" val="13102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Письменная коммуникация. Доклад 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-396552" y="1379077"/>
            <a:ext cx="9050258" cy="3747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 с заголовком (титульный лист).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часть.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перспектив.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(дополнительные материалы).</a:t>
            </a:r>
          </a:p>
        </p:txBody>
      </p:sp>
    </p:spTree>
    <p:extLst>
      <p:ext uri="{BB962C8B-B14F-4D97-AF65-F5344CB8AC3E}">
        <p14:creationId xmlns:p14="http://schemas.microsoft.com/office/powerpoint/2010/main" val="1547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275" y="-573066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996952"/>
            <a:ext cx="5829240" cy="237626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374232" y="5769260"/>
            <a:ext cx="4518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66" y="-22274"/>
            <a:ext cx="8597998" cy="645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5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Дистанционные виды общения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07567"/>
            <a:ext cx="3114312" cy="3371620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509848" y="2276872"/>
            <a:ext cx="5380559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Снять трубку после второго звонка.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Поздороваться в корректной форме.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Представиться (организация, ФИО, должность).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Контролировать скорость и громкость разговора.</a:t>
            </a:r>
          </a:p>
          <a:p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Дистанционные виды общения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509848" y="2276872"/>
            <a:ext cx="5380559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Четко планируйте разговор.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Среднее время разговора не более 3 минут.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Перезвонить должны вы, если разговор прервался, а первым позвонили вы.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Поблагодарить за беседу и полученную информацию.</a:t>
            </a:r>
          </a:p>
          <a:p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412777"/>
            <a:ext cx="384775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810" y="-171400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780" y="556741"/>
            <a:ext cx="8825252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Этика делового общения</a:t>
            </a:r>
          </a:p>
          <a:p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510227"/>
            <a:ext cx="6804248" cy="51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60" y="3853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7464" y="2492895"/>
            <a:ext cx="7840999" cy="9699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svetlana.fedosova\Рабочий стол\Для презентации\логоти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0" y="169826"/>
            <a:ext cx="1156170" cy="12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904056" y="44624"/>
            <a:ext cx="7590676" cy="1512168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муниципальных образований Тульской области</a:t>
            </a:r>
            <a:endParaRPr lang="ru-RU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07465" y="4443214"/>
            <a:ext cx="7811164" cy="732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300041, г. Тула, пр. Ленина, 2</a:t>
            </a:r>
          </a:p>
          <a:p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(4872</a:t>
            </a:r>
            <a:r>
              <a:rPr lang="ru-RU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30-62-48; 30-68-49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sovetmo@tularegion.ru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Психогеометрия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1227" y="271573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83981" y="229630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42795" y="291075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23974" y="2760784"/>
            <a:ext cx="14817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065178" y="2346668"/>
            <a:ext cx="628050" cy="826265"/>
          </a:xfrm>
          <a:custGeom>
            <a:avLst/>
            <a:gdLst>
              <a:gd name="connsiteX0" fmla="*/ 176270 w 628050"/>
              <a:gd name="connsiteY0" fmla="*/ 55085 h 826265"/>
              <a:gd name="connsiteX1" fmla="*/ 242371 w 628050"/>
              <a:gd name="connsiteY1" fmla="*/ 22034 h 826265"/>
              <a:gd name="connsiteX2" fmla="*/ 286438 w 628050"/>
              <a:gd name="connsiteY2" fmla="*/ 11017 h 826265"/>
              <a:gd name="connsiteX3" fmla="*/ 319489 w 628050"/>
              <a:gd name="connsiteY3" fmla="*/ 0 h 826265"/>
              <a:gd name="connsiteX4" fmla="*/ 396607 w 628050"/>
              <a:gd name="connsiteY4" fmla="*/ 22034 h 826265"/>
              <a:gd name="connsiteX5" fmla="*/ 473725 w 628050"/>
              <a:gd name="connsiteY5" fmla="*/ 66102 h 826265"/>
              <a:gd name="connsiteX6" fmla="*/ 495759 w 628050"/>
              <a:gd name="connsiteY6" fmla="*/ 99152 h 826265"/>
              <a:gd name="connsiteX7" fmla="*/ 407624 w 628050"/>
              <a:gd name="connsiteY7" fmla="*/ 143220 h 826265"/>
              <a:gd name="connsiteX8" fmla="*/ 374573 w 628050"/>
              <a:gd name="connsiteY8" fmla="*/ 165253 h 826265"/>
              <a:gd name="connsiteX9" fmla="*/ 319489 w 628050"/>
              <a:gd name="connsiteY9" fmla="*/ 176270 h 826265"/>
              <a:gd name="connsiteX10" fmla="*/ 286438 w 628050"/>
              <a:gd name="connsiteY10" fmla="*/ 187287 h 826265"/>
              <a:gd name="connsiteX11" fmla="*/ 187287 w 628050"/>
              <a:gd name="connsiteY11" fmla="*/ 231355 h 826265"/>
              <a:gd name="connsiteX12" fmla="*/ 99152 w 628050"/>
              <a:gd name="connsiteY12" fmla="*/ 253388 h 826265"/>
              <a:gd name="connsiteX13" fmla="*/ 66101 w 628050"/>
              <a:gd name="connsiteY13" fmla="*/ 264405 h 826265"/>
              <a:gd name="connsiteX14" fmla="*/ 22034 w 628050"/>
              <a:gd name="connsiteY14" fmla="*/ 275422 h 826265"/>
              <a:gd name="connsiteX15" fmla="*/ 33051 w 628050"/>
              <a:gd name="connsiteY15" fmla="*/ 363557 h 826265"/>
              <a:gd name="connsiteX16" fmla="*/ 77118 w 628050"/>
              <a:gd name="connsiteY16" fmla="*/ 385591 h 826265"/>
              <a:gd name="connsiteX17" fmla="*/ 231354 w 628050"/>
              <a:gd name="connsiteY17" fmla="*/ 374574 h 826265"/>
              <a:gd name="connsiteX18" fmla="*/ 319489 w 628050"/>
              <a:gd name="connsiteY18" fmla="*/ 352540 h 826265"/>
              <a:gd name="connsiteX19" fmla="*/ 385590 w 628050"/>
              <a:gd name="connsiteY19" fmla="*/ 319490 h 826265"/>
              <a:gd name="connsiteX20" fmla="*/ 418641 w 628050"/>
              <a:gd name="connsiteY20" fmla="*/ 286439 h 826265"/>
              <a:gd name="connsiteX21" fmla="*/ 484742 w 628050"/>
              <a:gd name="connsiteY21" fmla="*/ 264405 h 826265"/>
              <a:gd name="connsiteX22" fmla="*/ 550843 w 628050"/>
              <a:gd name="connsiteY22" fmla="*/ 275422 h 826265"/>
              <a:gd name="connsiteX23" fmla="*/ 561860 w 628050"/>
              <a:gd name="connsiteY23" fmla="*/ 385591 h 826265"/>
              <a:gd name="connsiteX24" fmla="*/ 484742 w 628050"/>
              <a:gd name="connsiteY24" fmla="*/ 429658 h 826265"/>
              <a:gd name="connsiteX25" fmla="*/ 176270 w 628050"/>
              <a:gd name="connsiteY25" fmla="*/ 440675 h 826265"/>
              <a:gd name="connsiteX26" fmla="*/ 55084 w 628050"/>
              <a:gd name="connsiteY26" fmla="*/ 495759 h 826265"/>
              <a:gd name="connsiteX27" fmla="*/ 110169 w 628050"/>
              <a:gd name="connsiteY27" fmla="*/ 583894 h 826265"/>
              <a:gd name="connsiteX28" fmla="*/ 319489 w 628050"/>
              <a:gd name="connsiteY28" fmla="*/ 572878 h 826265"/>
              <a:gd name="connsiteX29" fmla="*/ 374573 w 628050"/>
              <a:gd name="connsiteY29" fmla="*/ 561861 h 826265"/>
              <a:gd name="connsiteX30" fmla="*/ 473725 w 628050"/>
              <a:gd name="connsiteY30" fmla="*/ 550844 h 826265"/>
              <a:gd name="connsiteX31" fmla="*/ 605928 w 628050"/>
              <a:gd name="connsiteY31" fmla="*/ 561861 h 826265"/>
              <a:gd name="connsiteX32" fmla="*/ 594911 w 628050"/>
              <a:gd name="connsiteY32" fmla="*/ 605928 h 826265"/>
              <a:gd name="connsiteX33" fmla="*/ 561860 w 628050"/>
              <a:gd name="connsiteY33" fmla="*/ 627962 h 826265"/>
              <a:gd name="connsiteX34" fmla="*/ 429658 w 628050"/>
              <a:gd name="connsiteY34" fmla="*/ 649996 h 826265"/>
              <a:gd name="connsiteX35" fmla="*/ 44067 w 628050"/>
              <a:gd name="connsiteY35" fmla="*/ 649996 h 826265"/>
              <a:gd name="connsiteX36" fmla="*/ 11017 w 628050"/>
              <a:gd name="connsiteY36" fmla="*/ 672029 h 826265"/>
              <a:gd name="connsiteX37" fmla="*/ 0 w 628050"/>
              <a:gd name="connsiteY37" fmla="*/ 705080 h 826265"/>
              <a:gd name="connsiteX38" fmla="*/ 11017 w 628050"/>
              <a:gd name="connsiteY38" fmla="*/ 760164 h 826265"/>
              <a:gd name="connsiteX39" fmla="*/ 55084 w 628050"/>
              <a:gd name="connsiteY39" fmla="*/ 793215 h 826265"/>
              <a:gd name="connsiteX40" fmla="*/ 154236 w 628050"/>
              <a:gd name="connsiteY40" fmla="*/ 826265 h 826265"/>
              <a:gd name="connsiteX41" fmla="*/ 495759 w 628050"/>
              <a:gd name="connsiteY41" fmla="*/ 815249 h 826265"/>
              <a:gd name="connsiteX42" fmla="*/ 561860 w 628050"/>
              <a:gd name="connsiteY42" fmla="*/ 793215 h 826265"/>
              <a:gd name="connsiteX43" fmla="*/ 594911 w 628050"/>
              <a:gd name="connsiteY43" fmla="*/ 782198 h 826265"/>
              <a:gd name="connsiteX44" fmla="*/ 627961 w 628050"/>
              <a:gd name="connsiteY44" fmla="*/ 760164 h 8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28050" h="826265">
                <a:moveTo>
                  <a:pt x="176270" y="55085"/>
                </a:moveTo>
                <a:cubicBezTo>
                  <a:pt x="198304" y="44068"/>
                  <a:pt x="219499" y="31183"/>
                  <a:pt x="242371" y="22034"/>
                </a:cubicBezTo>
                <a:cubicBezTo>
                  <a:pt x="256429" y="16411"/>
                  <a:pt x="271879" y="15177"/>
                  <a:pt x="286438" y="11017"/>
                </a:cubicBezTo>
                <a:cubicBezTo>
                  <a:pt x="297604" y="7827"/>
                  <a:pt x="308472" y="3672"/>
                  <a:pt x="319489" y="0"/>
                </a:cubicBezTo>
                <a:cubicBezTo>
                  <a:pt x="325366" y="1469"/>
                  <a:pt x="387123" y="15711"/>
                  <a:pt x="396607" y="22034"/>
                </a:cubicBezTo>
                <a:cubicBezTo>
                  <a:pt x="475369" y="74543"/>
                  <a:pt x="380525" y="42802"/>
                  <a:pt x="473725" y="66102"/>
                </a:cubicBezTo>
                <a:cubicBezTo>
                  <a:pt x="481070" y="77119"/>
                  <a:pt x="493582" y="86092"/>
                  <a:pt x="495759" y="99152"/>
                </a:cubicBezTo>
                <a:cubicBezTo>
                  <a:pt x="504703" y="152813"/>
                  <a:pt x="433244" y="139560"/>
                  <a:pt x="407624" y="143220"/>
                </a:cubicBezTo>
                <a:cubicBezTo>
                  <a:pt x="396607" y="150564"/>
                  <a:pt x="386971" y="160604"/>
                  <a:pt x="374573" y="165253"/>
                </a:cubicBezTo>
                <a:cubicBezTo>
                  <a:pt x="357040" y="171828"/>
                  <a:pt x="337655" y="171728"/>
                  <a:pt x="319489" y="176270"/>
                </a:cubicBezTo>
                <a:cubicBezTo>
                  <a:pt x="308223" y="179087"/>
                  <a:pt x="297312" y="183209"/>
                  <a:pt x="286438" y="187287"/>
                </a:cubicBezTo>
                <a:cubicBezTo>
                  <a:pt x="149774" y="238536"/>
                  <a:pt x="304127" y="181280"/>
                  <a:pt x="187287" y="231355"/>
                </a:cubicBezTo>
                <a:cubicBezTo>
                  <a:pt x="152029" y="246466"/>
                  <a:pt x="140538" y="243042"/>
                  <a:pt x="99152" y="253388"/>
                </a:cubicBezTo>
                <a:cubicBezTo>
                  <a:pt x="87886" y="256204"/>
                  <a:pt x="77267" y="261215"/>
                  <a:pt x="66101" y="264405"/>
                </a:cubicBezTo>
                <a:cubicBezTo>
                  <a:pt x="51542" y="268565"/>
                  <a:pt x="36723" y="271750"/>
                  <a:pt x="22034" y="275422"/>
                </a:cubicBezTo>
                <a:cubicBezTo>
                  <a:pt x="25706" y="304800"/>
                  <a:pt x="19810" y="337076"/>
                  <a:pt x="33051" y="363557"/>
                </a:cubicBezTo>
                <a:cubicBezTo>
                  <a:pt x="40395" y="378246"/>
                  <a:pt x="60720" y="384680"/>
                  <a:pt x="77118" y="385591"/>
                </a:cubicBezTo>
                <a:cubicBezTo>
                  <a:pt x="128582" y="388450"/>
                  <a:pt x="179942" y="378246"/>
                  <a:pt x="231354" y="374574"/>
                </a:cubicBezTo>
                <a:cubicBezTo>
                  <a:pt x="260732" y="367229"/>
                  <a:pt x="294292" y="369338"/>
                  <a:pt x="319489" y="352540"/>
                </a:cubicBezTo>
                <a:cubicBezTo>
                  <a:pt x="362202" y="324065"/>
                  <a:pt x="339979" y="334693"/>
                  <a:pt x="385590" y="319490"/>
                </a:cubicBezTo>
                <a:cubicBezTo>
                  <a:pt x="396607" y="308473"/>
                  <a:pt x="405021" y="294006"/>
                  <a:pt x="418641" y="286439"/>
                </a:cubicBezTo>
                <a:cubicBezTo>
                  <a:pt x="438944" y="275160"/>
                  <a:pt x="484742" y="264405"/>
                  <a:pt x="484742" y="264405"/>
                </a:cubicBezTo>
                <a:cubicBezTo>
                  <a:pt x="506776" y="268077"/>
                  <a:pt x="530864" y="265432"/>
                  <a:pt x="550843" y="275422"/>
                </a:cubicBezTo>
                <a:cubicBezTo>
                  <a:pt x="589179" y="294590"/>
                  <a:pt x="571028" y="364964"/>
                  <a:pt x="561860" y="385591"/>
                </a:cubicBezTo>
                <a:cubicBezTo>
                  <a:pt x="557940" y="394412"/>
                  <a:pt x="487572" y="429393"/>
                  <a:pt x="484742" y="429658"/>
                </a:cubicBezTo>
                <a:cubicBezTo>
                  <a:pt x="382302" y="439262"/>
                  <a:pt x="279094" y="437003"/>
                  <a:pt x="176270" y="440675"/>
                </a:cubicBezTo>
                <a:cubicBezTo>
                  <a:pt x="54714" y="464986"/>
                  <a:pt x="77944" y="427181"/>
                  <a:pt x="55084" y="495759"/>
                </a:cubicBezTo>
                <a:cubicBezTo>
                  <a:pt x="81305" y="574422"/>
                  <a:pt x="57793" y="548978"/>
                  <a:pt x="110169" y="583894"/>
                </a:cubicBezTo>
                <a:cubicBezTo>
                  <a:pt x="179942" y="580222"/>
                  <a:pt x="249860" y="578680"/>
                  <a:pt x="319489" y="572878"/>
                </a:cubicBezTo>
                <a:cubicBezTo>
                  <a:pt x="338149" y="571323"/>
                  <a:pt x="356036" y="564509"/>
                  <a:pt x="374573" y="561861"/>
                </a:cubicBezTo>
                <a:cubicBezTo>
                  <a:pt x="407493" y="557158"/>
                  <a:pt x="440674" y="554516"/>
                  <a:pt x="473725" y="550844"/>
                </a:cubicBezTo>
                <a:lnTo>
                  <a:pt x="605928" y="561861"/>
                </a:lnTo>
                <a:cubicBezTo>
                  <a:pt x="619712" y="568126"/>
                  <a:pt x="603310" y="593330"/>
                  <a:pt x="594911" y="605928"/>
                </a:cubicBezTo>
                <a:cubicBezTo>
                  <a:pt x="587566" y="616945"/>
                  <a:pt x="574654" y="624550"/>
                  <a:pt x="561860" y="627962"/>
                </a:cubicBezTo>
                <a:cubicBezTo>
                  <a:pt x="518693" y="639473"/>
                  <a:pt x="429658" y="649996"/>
                  <a:pt x="429658" y="649996"/>
                </a:cubicBezTo>
                <a:cubicBezTo>
                  <a:pt x="359740" y="647199"/>
                  <a:pt x="148302" y="625942"/>
                  <a:pt x="44067" y="649996"/>
                </a:cubicBezTo>
                <a:cubicBezTo>
                  <a:pt x="31166" y="652973"/>
                  <a:pt x="22034" y="664685"/>
                  <a:pt x="11017" y="672029"/>
                </a:cubicBezTo>
                <a:cubicBezTo>
                  <a:pt x="7345" y="683046"/>
                  <a:pt x="0" y="693467"/>
                  <a:pt x="0" y="705080"/>
                </a:cubicBezTo>
                <a:cubicBezTo>
                  <a:pt x="0" y="723805"/>
                  <a:pt x="1093" y="744285"/>
                  <a:pt x="11017" y="760164"/>
                </a:cubicBezTo>
                <a:cubicBezTo>
                  <a:pt x="20748" y="775734"/>
                  <a:pt x="39033" y="784298"/>
                  <a:pt x="55084" y="793215"/>
                </a:cubicBezTo>
                <a:cubicBezTo>
                  <a:pt x="89028" y="812073"/>
                  <a:pt x="117932" y="817190"/>
                  <a:pt x="154236" y="826265"/>
                </a:cubicBezTo>
                <a:cubicBezTo>
                  <a:pt x="268077" y="822593"/>
                  <a:pt x="382231" y="824454"/>
                  <a:pt x="495759" y="815249"/>
                </a:cubicBezTo>
                <a:cubicBezTo>
                  <a:pt x="518909" y="813372"/>
                  <a:pt x="539826" y="800560"/>
                  <a:pt x="561860" y="793215"/>
                </a:cubicBezTo>
                <a:lnTo>
                  <a:pt x="594911" y="782198"/>
                </a:lnTo>
                <a:cubicBezTo>
                  <a:pt x="631445" y="770020"/>
                  <a:pt x="627961" y="782794"/>
                  <a:pt x="627961" y="7601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353755" y="4283735"/>
            <a:ext cx="889248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анализа типологии личности путем выбора какой-либо геометрической фигуры.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20" y="3212976"/>
            <a:ext cx="90010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Ведущей функцией жизнедеятельности является логика.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Склонность к планированию, поиску и установлению причинно-следственных связей.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реугольник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20" y="3212976"/>
            <a:ext cx="90010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Ведущая функция – интуиция, символизирует лидерство.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Характерная особенность – способность концентрироваться на главной цели.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547664" y="177281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20" y="3212976"/>
            <a:ext cx="90010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Символика отношений или этики.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Высшая ценность для Круга – люди. Главная черта – стремление найти общее даже в противоположных точках зрения.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19672" y="17008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Зигзаг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20" y="3212976"/>
            <a:ext cx="90010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Символика чувств и эмоций.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Самая уникальная из пяти фигур. Символизирует креативность и творчество.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403648" y="1772816"/>
            <a:ext cx="720080" cy="826265"/>
          </a:xfrm>
          <a:custGeom>
            <a:avLst/>
            <a:gdLst>
              <a:gd name="connsiteX0" fmla="*/ 176270 w 628050"/>
              <a:gd name="connsiteY0" fmla="*/ 55085 h 826265"/>
              <a:gd name="connsiteX1" fmla="*/ 242371 w 628050"/>
              <a:gd name="connsiteY1" fmla="*/ 22034 h 826265"/>
              <a:gd name="connsiteX2" fmla="*/ 286438 w 628050"/>
              <a:gd name="connsiteY2" fmla="*/ 11017 h 826265"/>
              <a:gd name="connsiteX3" fmla="*/ 319489 w 628050"/>
              <a:gd name="connsiteY3" fmla="*/ 0 h 826265"/>
              <a:gd name="connsiteX4" fmla="*/ 396607 w 628050"/>
              <a:gd name="connsiteY4" fmla="*/ 22034 h 826265"/>
              <a:gd name="connsiteX5" fmla="*/ 473725 w 628050"/>
              <a:gd name="connsiteY5" fmla="*/ 66102 h 826265"/>
              <a:gd name="connsiteX6" fmla="*/ 495759 w 628050"/>
              <a:gd name="connsiteY6" fmla="*/ 99152 h 826265"/>
              <a:gd name="connsiteX7" fmla="*/ 407624 w 628050"/>
              <a:gd name="connsiteY7" fmla="*/ 143220 h 826265"/>
              <a:gd name="connsiteX8" fmla="*/ 374573 w 628050"/>
              <a:gd name="connsiteY8" fmla="*/ 165253 h 826265"/>
              <a:gd name="connsiteX9" fmla="*/ 319489 w 628050"/>
              <a:gd name="connsiteY9" fmla="*/ 176270 h 826265"/>
              <a:gd name="connsiteX10" fmla="*/ 286438 w 628050"/>
              <a:gd name="connsiteY10" fmla="*/ 187287 h 826265"/>
              <a:gd name="connsiteX11" fmla="*/ 187287 w 628050"/>
              <a:gd name="connsiteY11" fmla="*/ 231355 h 826265"/>
              <a:gd name="connsiteX12" fmla="*/ 99152 w 628050"/>
              <a:gd name="connsiteY12" fmla="*/ 253388 h 826265"/>
              <a:gd name="connsiteX13" fmla="*/ 66101 w 628050"/>
              <a:gd name="connsiteY13" fmla="*/ 264405 h 826265"/>
              <a:gd name="connsiteX14" fmla="*/ 22034 w 628050"/>
              <a:gd name="connsiteY14" fmla="*/ 275422 h 826265"/>
              <a:gd name="connsiteX15" fmla="*/ 33051 w 628050"/>
              <a:gd name="connsiteY15" fmla="*/ 363557 h 826265"/>
              <a:gd name="connsiteX16" fmla="*/ 77118 w 628050"/>
              <a:gd name="connsiteY16" fmla="*/ 385591 h 826265"/>
              <a:gd name="connsiteX17" fmla="*/ 231354 w 628050"/>
              <a:gd name="connsiteY17" fmla="*/ 374574 h 826265"/>
              <a:gd name="connsiteX18" fmla="*/ 319489 w 628050"/>
              <a:gd name="connsiteY18" fmla="*/ 352540 h 826265"/>
              <a:gd name="connsiteX19" fmla="*/ 385590 w 628050"/>
              <a:gd name="connsiteY19" fmla="*/ 319490 h 826265"/>
              <a:gd name="connsiteX20" fmla="*/ 418641 w 628050"/>
              <a:gd name="connsiteY20" fmla="*/ 286439 h 826265"/>
              <a:gd name="connsiteX21" fmla="*/ 484742 w 628050"/>
              <a:gd name="connsiteY21" fmla="*/ 264405 h 826265"/>
              <a:gd name="connsiteX22" fmla="*/ 550843 w 628050"/>
              <a:gd name="connsiteY22" fmla="*/ 275422 h 826265"/>
              <a:gd name="connsiteX23" fmla="*/ 561860 w 628050"/>
              <a:gd name="connsiteY23" fmla="*/ 385591 h 826265"/>
              <a:gd name="connsiteX24" fmla="*/ 484742 w 628050"/>
              <a:gd name="connsiteY24" fmla="*/ 429658 h 826265"/>
              <a:gd name="connsiteX25" fmla="*/ 176270 w 628050"/>
              <a:gd name="connsiteY25" fmla="*/ 440675 h 826265"/>
              <a:gd name="connsiteX26" fmla="*/ 55084 w 628050"/>
              <a:gd name="connsiteY26" fmla="*/ 495759 h 826265"/>
              <a:gd name="connsiteX27" fmla="*/ 110169 w 628050"/>
              <a:gd name="connsiteY27" fmla="*/ 583894 h 826265"/>
              <a:gd name="connsiteX28" fmla="*/ 319489 w 628050"/>
              <a:gd name="connsiteY28" fmla="*/ 572878 h 826265"/>
              <a:gd name="connsiteX29" fmla="*/ 374573 w 628050"/>
              <a:gd name="connsiteY29" fmla="*/ 561861 h 826265"/>
              <a:gd name="connsiteX30" fmla="*/ 473725 w 628050"/>
              <a:gd name="connsiteY30" fmla="*/ 550844 h 826265"/>
              <a:gd name="connsiteX31" fmla="*/ 605928 w 628050"/>
              <a:gd name="connsiteY31" fmla="*/ 561861 h 826265"/>
              <a:gd name="connsiteX32" fmla="*/ 594911 w 628050"/>
              <a:gd name="connsiteY32" fmla="*/ 605928 h 826265"/>
              <a:gd name="connsiteX33" fmla="*/ 561860 w 628050"/>
              <a:gd name="connsiteY33" fmla="*/ 627962 h 826265"/>
              <a:gd name="connsiteX34" fmla="*/ 429658 w 628050"/>
              <a:gd name="connsiteY34" fmla="*/ 649996 h 826265"/>
              <a:gd name="connsiteX35" fmla="*/ 44067 w 628050"/>
              <a:gd name="connsiteY35" fmla="*/ 649996 h 826265"/>
              <a:gd name="connsiteX36" fmla="*/ 11017 w 628050"/>
              <a:gd name="connsiteY36" fmla="*/ 672029 h 826265"/>
              <a:gd name="connsiteX37" fmla="*/ 0 w 628050"/>
              <a:gd name="connsiteY37" fmla="*/ 705080 h 826265"/>
              <a:gd name="connsiteX38" fmla="*/ 11017 w 628050"/>
              <a:gd name="connsiteY38" fmla="*/ 760164 h 826265"/>
              <a:gd name="connsiteX39" fmla="*/ 55084 w 628050"/>
              <a:gd name="connsiteY39" fmla="*/ 793215 h 826265"/>
              <a:gd name="connsiteX40" fmla="*/ 154236 w 628050"/>
              <a:gd name="connsiteY40" fmla="*/ 826265 h 826265"/>
              <a:gd name="connsiteX41" fmla="*/ 495759 w 628050"/>
              <a:gd name="connsiteY41" fmla="*/ 815249 h 826265"/>
              <a:gd name="connsiteX42" fmla="*/ 561860 w 628050"/>
              <a:gd name="connsiteY42" fmla="*/ 793215 h 826265"/>
              <a:gd name="connsiteX43" fmla="*/ 594911 w 628050"/>
              <a:gd name="connsiteY43" fmla="*/ 782198 h 826265"/>
              <a:gd name="connsiteX44" fmla="*/ 627961 w 628050"/>
              <a:gd name="connsiteY44" fmla="*/ 760164 h 8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28050" h="826265">
                <a:moveTo>
                  <a:pt x="176270" y="55085"/>
                </a:moveTo>
                <a:cubicBezTo>
                  <a:pt x="198304" y="44068"/>
                  <a:pt x="219499" y="31183"/>
                  <a:pt x="242371" y="22034"/>
                </a:cubicBezTo>
                <a:cubicBezTo>
                  <a:pt x="256429" y="16411"/>
                  <a:pt x="271879" y="15177"/>
                  <a:pt x="286438" y="11017"/>
                </a:cubicBezTo>
                <a:cubicBezTo>
                  <a:pt x="297604" y="7827"/>
                  <a:pt x="308472" y="3672"/>
                  <a:pt x="319489" y="0"/>
                </a:cubicBezTo>
                <a:cubicBezTo>
                  <a:pt x="325366" y="1469"/>
                  <a:pt x="387123" y="15711"/>
                  <a:pt x="396607" y="22034"/>
                </a:cubicBezTo>
                <a:cubicBezTo>
                  <a:pt x="475369" y="74543"/>
                  <a:pt x="380525" y="42802"/>
                  <a:pt x="473725" y="66102"/>
                </a:cubicBezTo>
                <a:cubicBezTo>
                  <a:pt x="481070" y="77119"/>
                  <a:pt x="493582" y="86092"/>
                  <a:pt x="495759" y="99152"/>
                </a:cubicBezTo>
                <a:cubicBezTo>
                  <a:pt x="504703" y="152813"/>
                  <a:pt x="433244" y="139560"/>
                  <a:pt x="407624" y="143220"/>
                </a:cubicBezTo>
                <a:cubicBezTo>
                  <a:pt x="396607" y="150564"/>
                  <a:pt x="386971" y="160604"/>
                  <a:pt x="374573" y="165253"/>
                </a:cubicBezTo>
                <a:cubicBezTo>
                  <a:pt x="357040" y="171828"/>
                  <a:pt x="337655" y="171728"/>
                  <a:pt x="319489" y="176270"/>
                </a:cubicBezTo>
                <a:cubicBezTo>
                  <a:pt x="308223" y="179087"/>
                  <a:pt x="297312" y="183209"/>
                  <a:pt x="286438" y="187287"/>
                </a:cubicBezTo>
                <a:cubicBezTo>
                  <a:pt x="149774" y="238536"/>
                  <a:pt x="304127" y="181280"/>
                  <a:pt x="187287" y="231355"/>
                </a:cubicBezTo>
                <a:cubicBezTo>
                  <a:pt x="152029" y="246466"/>
                  <a:pt x="140538" y="243042"/>
                  <a:pt x="99152" y="253388"/>
                </a:cubicBezTo>
                <a:cubicBezTo>
                  <a:pt x="87886" y="256204"/>
                  <a:pt x="77267" y="261215"/>
                  <a:pt x="66101" y="264405"/>
                </a:cubicBezTo>
                <a:cubicBezTo>
                  <a:pt x="51542" y="268565"/>
                  <a:pt x="36723" y="271750"/>
                  <a:pt x="22034" y="275422"/>
                </a:cubicBezTo>
                <a:cubicBezTo>
                  <a:pt x="25706" y="304800"/>
                  <a:pt x="19810" y="337076"/>
                  <a:pt x="33051" y="363557"/>
                </a:cubicBezTo>
                <a:cubicBezTo>
                  <a:pt x="40395" y="378246"/>
                  <a:pt x="60720" y="384680"/>
                  <a:pt x="77118" y="385591"/>
                </a:cubicBezTo>
                <a:cubicBezTo>
                  <a:pt x="128582" y="388450"/>
                  <a:pt x="179942" y="378246"/>
                  <a:pt x="231354" y="374574"/>
                </a:cubicBezTo>
                <a:cubicBezTo>
                  <a:pt x="260732" y="367229"/>
                  <a:pt x="294292" y="369338"/>
                  <a:pt x="319489" y="352540"/>
                </a:cubicBezTo>
                <a:cubicBezTo>
                  <a:pt x="362202" y="324065"/>
                  <a:pt x="339979" y="334693"/>
                  <a:pt x="385590" y="319490"/>
                </a:cubicBezTo>
                <a:cubicBezTo>
                  <a:pt x="396607" y="308473"/>
                  <a:pt x="405021" y="294006"/>
                  <a:pt x="418641" y="286439"/>
                </a:cubicBezTo>
                <a:cubicBezTo>
                  <a:pt x="438944" y="275160"/>
                  <a:pt x="484742" y="264405"/>
                  <a:pt x="484742" y="264405"/>
                </a:cubicBezTo>
                <a:cubicBezTo>
                  <a:pt x="506776" y="268077"/>
                  <a:pt x="530864" y="265432"/>
                  <a:pt x="550843" y="275422"/>
                </a:cubicBezTo>
                <a:cubicBezTo>
                  <a:pt x="589179" y="294590"/>
                  <a:pt x="571028" y="364964"/>
                  <a:pt x="561860" y="385591"/>
                </a:cubicBezTo>
                <a:cubicBezTo>
                  <a:pt x="557940" y="394412"/>
                  <a:pt x="487572" y="429393"/>
                  <a:pt x="484742" y="429658"/>
                </a:cubicBezTo>
                <a:cubicBezTo>
                  <a:pt x="382302" y="439262"/>
                  <a:pt x="279094" y="437003"/>
                  <a:pt x="176270" y="440675"/>
                </a:cubicBezTo>
                <a:cubicBezTo>
                  <a:pt x="54714" y="464986"/>
                  <a:pt x="77944" y="427181"/>
                  <a:pt x="55084" y="495759"/>
                </a:cubicBezTo>
                <a:cubicBezTo>
                  <a:pt x="81305" y="574422"/>
                  <a:pt x="57793" y="548978"/>
                  <a:pt x="110169" y="583894"/>
                </a:cubicBezTo>
                <a:cubicBezTo>
                  <a:pt x="179942" y="580222"/>
                  <a:pt x="249860" y="578680"/>
                  <a:pt x="319489" y="572878"/>
                </a:cubicBezTo>
                <a:cubicBezTo>
                  <a:pt x="338149" y="571323"/>
                  <a:pt x="356036" y="564509"/>
                  <a:pt x="374573" y="561861"/>
                </a:cubicBezTo>
                <a:cubicBezTo>
                  <a:pt x="407493" y="557158"/>
                  <a:pt x="440674" y="554516"/>
                  <a:pt x="473725" y="550844"/>
                </a:cubicBezTo>
                <a:lnTo>
                  <a:pt x="605928" y="561861"/>
                </a:lnTo>
                <a:cubicBezTo>
                  <a:pt x="619712" y="568126"/>
                  <a:pt x="603310" y="593330"/>
                  <a:pt x="594911" y="605928"/>
                </a:cubicBezTo>
                <a:cubicBezTo>
                  <a:pt x="587566" y="616945"/>
                  <a:pt x="574654" y="624550"/>
                  <a:pt x="561860" y="627962"/>
                </a:cubicBezTo>
                <a:cubicBezTo>
                  <a:pt x="518693" y="639473"/>
                  <a:pt x="429658" y="649996"/>
                  <a:pt x="429658" y="649996"/>
                </a:cubicBezTo>
                <a:cubicBezTo>
                  <a:pt x="359740" y="647199"/>
                  <a:pt x="148302" y="625942"/>
                  <a:pt x="44067" y="649996"/>
                </a:cubicBezTo>
                <a:cubicBezTo>
                  <a:pt x="31166" y="652973"/>
                  <a:pt x="22034" y="664685"/>
                  <a:pt x="11017" y="672029"/>
                </a:cubicBezTo>
                <a:cubicBezTo>
                  <a:pt x="7345" y="683046"/>
                  <a:pt x="0" y="693467"/>
                  <a:pt x="0" y="705080"/>
                </a:cubicBezTo>
                <a:cubicBezTo>
                  <a:pt x="0" y="723805"/>
                  <a:pt x="1093" y="744285"/>
                  <a:pt x="11017" y="760164"/>
                </a:cubicBezTo>
                <a:cubicBezTo>
                  <a:pt x="20748" y="775734"/>
                  <a:pt x="39033" y="784298"/>
                  <a:pt x="55084" y="793215"/>
                </a:cubicBezTo>
                <a:cubicBezTo>
                  <a:pt x="89028" y="812073"/>
                  <a:pt x="117932" y="817190"/>
                  <a:pt x="154236" y="826265"/>
                </a:cubicBezTo>
                <a:cubicBezTo>
                  <a:pt x="268077" y="822593"/>
                  <a:pt x="382231" y="824454"/>
                  <a:pt x="495759" y="815249"/>
                </a:cubicBezTo>
                <a:cubicBezTo>
                  <a:pt x="518909" y="813372"/>
                  <a:pt x="539826" y="800560"/>
                  <a:pt x="561860" y="793215"/>
                </a:cubicBezTo>
                <a:lnTo>
                  <a:pt x="594911" y="782198"/>
                </a:lnTo>
                <a:cubicBezTo>
                  <a:pt x="631445" y="770020"/>
                  <a:pt x="627961" y="782794"/>
                  <a:pt x="627961" y="7601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3555" y="712821"/>
            <a:ext cx="7811164" cy="7322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Прямоугольник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51520" y="3212976"/>
            <a:ext cx="90010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Фигура, символизирующая состояние перехода и изменения.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временная форма личности.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люди, занятые поиском.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912085"/>
            <a:ext cx="14817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5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vetlana.fedosova\Рабочий стол\Для презентации\image-11-06-14-12-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494" y="-211359"/>
            <a:ext cx="9673014" cy="6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554" y="266831"/>
            <a:ext cx="8280920" cy="809292"/>
          </a:xfrm>
        </p:spPr>
        <p:txBody>
          <a:bodyPr>
            <a:normAutofit fontScale="85000"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Невербальное общение («язык жестов»)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-108520" y="4313766"/>
            <a:ext cx="9233068" cy="2323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слов передается 7% информации.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голоса – 38%.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мимики, жестов, позы – 55%</a:t>
            </a:r>
          </a:p>
        </p:txBody>
      </p:sp>
      <p:pic>
        <p:nvPicPr>
          <p:cNvPr id="7" name="Picture 4" descr="21129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052736"/>
            <a:ext cx="3701088" cy="306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6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646</Words>
  <Application>Microsoft Office PowerPoint</Application>
  <PresentationFormat>Экран (4:3)</PresentationFormat>
  <Paragraphs>99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Тема Office</vt:lpstr>
      <vt:lpstr>Точечный рисунок</vt:lpstr>
      <vt:lpstr>Изображение Paintbrush</vt:lpstr>
      <vt:lpstr>Совет муниципальных образований Тульской области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Совет муниципальных образований Тульской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Лариса Евтюхина</cp:lastModifiedBy>
  <cp:revision>101</cp:revision>
  <dcterms:modified xsi:type="dcterms:W3CDTF">2015-06-24T23:58:49Z</dcterms:modified>
</cp:coreProperties>
</file>