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vetlana.Lobach@tularegion.ru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sovetmo@tularegion.ru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132856"/>
            <a:ext cx="8820472" cy="172819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 первых шагах создания территориального общественного самоуправления</a:t>
            </a:r>
            <a:endParaRPr lang="ru-RU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6165304"/>
            <a:ext cx="5256584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Новомосковск, 25 июня 2015 </a:t>
            </a:r>
            <a:r>
              <a:rPr lang="ru-RU" sz="2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г</a:t>
            </a:r>
            <a:r>
              <a:rPr lang="ru-RU" sz="25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</a:p>
        </p:txBody>
      </p:sp>
      <p:pic>
        <p:nvPicPr>
          <p:cNvPr id="1026" name="Picture 2" descr="D:\1. Федосова\Мои документы\ТОС\ТОС символика\Логотип\logo-sm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127644"/>
            <a:ext cx="2411760" cy="226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75856" y="4509120"/>
            <a:ext cx="5868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Докладчик: </a:t>
            </a:r>
            <a:r>
              <a:rPr lang="ru-RU" sz="2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Лобач</a:t>
            </a:r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Светлана Николаевна,</a:t>
            </a:r>
          </a:p>
          <a:p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консультант СМО Тульской области</a:t>
            </a:r>
            <a:endParaRPr lang="ru-RU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edsovet.su/_ld/344/809855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" y="-32518"/>
            <a:ext cx="9143120" cy="688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" y="5578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/>
              <a:t>Шаг 6. </a:t>
            </a:r>
            <a:r>
              <a:rPr lang="ru-RU" sz="3200" b="1" dirty="0"/>
              <a:t>Регистрация Устава ТОС в администрации </a:t>
            </a:r>
            <a:r>
              <a:rPr lang="ru-RU" sz="3200" b="1" dirty="0" smtClean="0"/>
              <a:t>муниципального образования</a:t>
            </a:r>
            <a:endParaRPr lang="ru-RU" sz="3200" b="1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23528" y="1273324"/>
            <a:ext cx="8517632" cy="510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u-RU" sz="3200" dirty="0" smtClean="0"/>
              <a:t>1. Заполнение заявления о регистрации Устава ТОС на имя главы администрации.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u-RU" sz="3200" dirty="0" smtClean="0"/>
              <a:t>2. Оформление копии решения администрации МО об установлении границ ТОС.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u-RU" sz="3200" dirty="0" smtClean="0"/>
              <a:t>3. Оформление </a:t>
            </a:r>
            <a:r>
              <a:rPr lang="ru-RU" sz="3200" dirty="0"/>
              <a:t>п</a:t>
            </a:r>
            <a:r>
              <a:rPr lang="ru-RU" sz="3200" dirty="0" smtClean="0"/>
              <a:t>ротокол </a:t>
            </a:r>
            <a:r>
              <a:rPr lang="ru-RU" sz="3200" dirty="0"/>
              <a:t>учредительного собрания </a:t>
            </a:r>
            <a:r>
              <a:rPr lang="ru-RU" sz="3200" dirty="0" smtClean="0"/>
              <a:t>(конференции граждан).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u-RU" sz="3200" dirty="0" smtClean="0"/>
              <a:t>4. Оформление </a:t>
            </a:r>
            <a:r>
              <a:rPr lang="ru-RU" sz="3200" i="1" u="sng" dirty="0" smtClean="0"/>
              <a:t>двух экземпляров </a:t>
            </a:r>
            <a:r>
              <a:rPr lang="ru-RU" sz="3200" dirty="0" smtClean="0"/>
              <a:t>Устава ТОС.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95267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edsovet.su/_ld/344/809855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" y="-32518"/>
            <a:ext cx="9143120" cy="688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640" y="1422421"/>
            <a:ext cx="8229600" cy="2367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b="1" dirty="0" smtClean="0"/>
              <a:t>Поздравляем! </a:t>
            </a:r>
          </a:p>
          <a:p>
            <a:r>
              <a:rPr lang="ru-RU" sz="4800" b="1" dirty="0" smtClean="0"/>
              <a:t>Ваш ТОС зарегистрирован!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395267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edsovet.su/_ld/344/809855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" y="-32518"/>
            <a:ext cx="9143120" cy="688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640" y="1988840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smtClean="0"/>
              <a:t>Почему стоит регистрировать территориальное общественное самоуправление?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95267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edsovet.su/_ld/344/809855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" y="-32518"/>
            <a:ext cx="9143120" cy="688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0336"/>
          </a:xfrm>
        </p:spPr>
        <p:txBody>
          <a:bodyPr>
            <a:normAutofit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u-RU" sz="3600" dirty="0" smtClean="0"/>
              <a:t>1. Решение вопросов различных сфер жизнедеятельности.</a:t>
            </a:r>
            <a:br>
              <a:rPr lang="ru-RU" sz="3600" dirty="0" smtClean="0"/>
            </a:br>
            <a:r>
              <a:rPr lang="ru-RU" sz="3600" dirty="0" smtClean="0"/>
              <a:t>2. Увеличение количества заинтересованных людей в улучшении условий проживания.</a:t>
            </a:r>
            <a:br>
              <a:rPr lang="ru-RU" sz="3600" dirty="0" smtClean="0"/>
            </a:br>
            <a:r>
              <a:rPr lang="ru-RU" sz="3600" dirty="0" smtClean="0"/>
              <a:t>3. Решение значимых вопросов территории совместно с администрацией муниципального образования.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95267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edsovet.su/_ld/344/809855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" y="-32518"/>
            <a:ext cx="9143120" cy="688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960" y="980728"/>
            <a:ext cx="8640960" cy="4378498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Местное самоуправление – это мы! </a:t>
            </a:r>
            <a:br>
              <a:rPr lang="ru-RU" sz="4000" b="1" dirty="0" smtClean="0"/>
            </a:br>
            <a:r>
              <a:rPr lang="ru-RU" sz="4000" b="1" dirty="0" smtClean="0"/>
              <a:t>Области важен каждый!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395267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edsovet.su/_ld/344/809855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" y="-32518"/>
            <a:ext cx="9143120" cy="688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74948"/>
            <a:ext cx="8229600" cy="1714202"/>
          </a:xfrm>
        </p:spPr>
        <p:txBody>
          <a:bodyPr>
            <a:noAutofit/>
          </a:bodyPr>
          <a:lstStyle/>
          <a:p>
            <a:r>
              <a:rPr lang="ru-RU" sz="6000" b="1" dirty="0" err="1" smtClean="0"/>
              <a:t>Лобач</a:t>
            </a: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 smtClean="0"/>
              <a:t>Светлана Николаевна</a:t>
            </a:r>
            <a:r>
              <a:rPr lang="ru-RU" sz="2800" b="1" dirty="0" smtClean="0"/>
              <a:t>,</a:t>
            </a:r>
            <a:endParaRPr lang="ru-RU" sz="5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3408909"/>
            <a:ext cx="878497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консультант Совета муниципальных образований </a:t>
            </a:r>
            <a:endParaRPr lang="en-US" sz="2400" b="1" dirty="0" smtClean="0"/>
          </a:p>
          <a:p>
            <a:r>
              <a:rPr lang="ru-RU" sz="2400" b="1" dirty="0" smtClean="0"/>
              <a:t>Тульской области</a:t>
            </a:r>
          </a:p>
          <a:p>
            <a:r>
              <a:rPr lang="ru-RU" sz="2400" b="1" dirty="0" smtClean="0"/>
              <a:t>Тел.: 8 (4872) 30-62-48, 8-915-686-01-44</a:t>
            </a:r>
          </a:p>
          <a:p>
            <a:r>
              <a:rPr lang="ru-RU" sz="2400" b="1" dirty="0" smtClean="0"/>
              <a:t>Тел./факс:</a:t>
            </a:r>
            <a:r>
              <a:rPr lang="ru-RU" sz="2400" b="1" dirty="0"/>
              <a:t> 8 (4872) </a:t>
            </a:r>
            <a:r>
              <a:rPr lang="ru-RU" sz="2400" b="1" dirty="0" smtClean="0"/>
              <a:t>30-68-49</a:t>
            </a:r>
          </a:p>
          <a:p>
            <a:r>
              <a:rPr lang="en-US" sz="2400" b="1" dirty="0" smtClean="0"/>
              <a:t>E-mail</a:t>
            </a:r>
            <a:r>
              <a:rPr lang="ru-RU" sz="2400" b="1" dirty="0" smtClean="0"/>
              <a:t>: </a:t>
            </a:r>
            <a:r>
              <a:rPr lang="en-US" sz="2400" b="1" dirty="0" smtClean="0">
                <a:hlinkClick r:id="rId3"/>
              </a:rPr>
              <a:t>Svetlana.Lobach@tularegion.ru</a:t>
            </a:r>
            <a:r>
              <a:rPr lang="en-US" sz="2400" b="1" dirty="0" smtClean="0"/>
              <a:t>, </a:t>
            </a:r>
            <a:r>
              <a:rPr lang="en-US" sz="2400" b="1" dirty="0" smtClean="0">
                <a:hlinkClick r:id="rId4"/>
              </a:rPr>
              <a:t>sovetmo@tularegion.ru</a:t>
            </a:r>
            <a:endParaRPr lang="en-US" sz="2400" b="1" dirty="0" smtClean="0"/>
          </a:p>
          <a:p>
            <a:r>
              <a:rPr lang="ru-RU" sz="2400" b="1" dirty="0" smtClean="0"/>
              <a:t>Официальный сайт СМО Тульской области: </a:t>
            </a:r>
            <a:r>
              <a:rPr lang="en-US" sz="2400" b="1" dirty="0" smtClean="0"/>
              <a:t> smo71.ru </a:t>
            </a:r>
            <a:endParaRPr lang="ru-RU" sz="24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61425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edsovet.su/_ld/344/809855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" y="-32518"/>
            <a:ext cx="9143120" cy="688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Спасибо за внимание!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3106142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edsovet.su/_ld/344/809855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" y="-32518"/>
            <a:ext cx="9143120" cy="688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640" y="37890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Федеральный закон </a:t>
            </a:r>
            <a:r>
              <a:rPr lang="ru-RU" dirty="0"/>
              <a:t>№ 131 – ФЗ «Об общих принципах организации местного самоуправления в Российской Федерации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dirty="0" smtClean="0"/>
              <a:t>(статья 27 пункт 1 глава 5)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32261" y="5486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Территориальное общественное самоуправление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7044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edsovet.su/_ld/344/809855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" y="-32518"/>
            <a:ext cx="9143120" cy="688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57640" y="26513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/>
              <a:t>Федеральный закон № 131 – ФЗ «Об общих принципах организации местного самоуправления в Российской Федерации»</a:t>
            </a:r>
            <a:br>
              <a:rPr lang="ru-RU" sz="4000" dirty="0" smtClean="0"/>
            </a:br>
            <a:r>
              <a:rPr lang="ru-RU" sz="4000" dirty="0" smtClean="0"/>
              <a:t>(статья 27 пункт 5 глава 5)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9526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edsovet.su/_ld/344/809855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" y="-32518"/>
            <a:ext cx="9143120" cy="688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0689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Создание территориального общественного самоуправления в соответствии с </a:t>
            </a:r>
            <a:r>
              <a:rPr lang="ru-RU" sz="4000" i="1" u="sng" dirty="0" smtClean="0"/>
              <a:t>Положением об организации ТОС в муниципальном образовании Тульской области</a:t>
            </a:r>
            <a:r>
              <a:rPr lang="ru-RU" sz="4000" dirty="0" smtClean="0"/>
              <a:t> и </a:t>
            </a:r>
            <a:r>
              <a:rPr lang="ru-RU" sz="4000" i="1" u="sng" dirty="0" smtClean="0"/>
              <a:t>Федеральным законом </a:t>
            </a:r>
            <a:r>
              <a:rPr lang="ru-RU" sz="4000" i="1" u="sng" dirty="0"/>
              <a:t>№ 131 – ФЗ </a:t>
            </a:r>
            <a:r>
              <a:rPr lang="ru-RU" sz="4000" dirty="0"/>
              <a:t>«Об общих принципах организации местного самоуправления в Российской Федерации»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5267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edsovet.su/_ld/344/809855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" y="-32518"/>
            <a:ext cx="9143120" cy="688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Шаг 1. Образование инициативной группы.</a:t>
            </a:r>
            <a:endParaRPr lang="ru-RU" sz="32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55576" y="1340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8" y="1196752"/>
            <a:ext cx="8517632" cy="5293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u-RU" sz="3200" dirty="0" smtClean="0"/>
              <a:t>1. Создание инициативной группы (не менее 5 человек, достигших 16-летнего возраста).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u-RU" sz="3200" dirty="0" smtClean="0"/>
              <a:t>2. Заполнение протокола по созданию территориального общественного самоуправления.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u-RU" sz="3200" dirty="0" smtClean="0"/>
              <a:t>3.Определение границ действия территориального общественного самоуправления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95267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edsovet.su/_ld/344/809855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" y="-32518"/>
            <a:ext cx="9143120" cy="688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57200" y="5578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/>
              <a:t>Шаг 2. </a:t>
            </a:r>
            <a:r>
              <a:rPr lang="ru-RU" sz="3200" b="1" dirty="0"/>
              <a:t>Установление границ ТОС и назначение даты проведения учредительного собрания или конференции </a:t>
            </a:r>
            <a:r>
              <a:rPr lang="ru-RU" sz="3200" b="1" dirty="0" smtClean="0"/>
              <a:t>граждан</a:t>
            </a:r>
            <a:r>
              <a:rPr lang="ru-RU" sz="3200" b="1" dirty="0"/>
              <a:t>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8" y="1879872"/>
            <a:ext cx="8517632" cy="4357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u-RU" sz="3200" dirty="0" smtClean="0"/>
              <a:t>1. Заполнение заявления в администрацию муниципального образования  об утверждении границ ТОС.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u-RU" sz="3200" dirty="0" smtClean="0"/>
              <a:t>2. Определение даты, места проведения и повестки собрания (конференции).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95267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edsovet.su/_ld/344/809855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" y="-32518"/>
            <a:ext cx="9143120" cy="688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" y="5578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/>
              <a:t>Шаг 3. </a:t>
            </a:r>
            <a:r>
              <a:rPr lang="ru-RU" sz="3200" b="1" dirty="0"/>
              <a:t>Организационная работа по подготовке учредительного собрания или конференции граждан</a:t>
            </a:r>
            <a:r>
              <a:rPr lang="ru-RU" sz="3200" b="1" dirty="0"/>
              <a:t>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23528" y="1129308"/>
            <a:ext cx="8517632" cy="510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u-RU" sz="3200" dirty="0" smtClean="0"/>
              <a:t>1. Составление списка жителей в границах ТОС.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u-RU" sz="3200" dirty="0" smtClean="0"/>
              <a:t>2. Составление проекта Устава ТОС.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u-RU" sz="3200" dirty="0" smtClean="0"/>
              <a:t>3. Проведение предварительных собраний жителей </a:t>
            </a:r>
            <a:r>
              <a:rPr lang="ru-RU" sz="3200" dirty="0"/>
              <a:t>по избранию делегатов на учредительную конференцию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95267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edsovet.su/_ld/344/809855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" y="-32518"/>
            <a:ext cx="9143120" cy="688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57200" y="5578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/>
              <a:t>Шаг 4. </a:t>
            </a:r>
            <a:r>
              <a:rPr lang="ru-RU" sz="3200" b="1" dirty="0"/>
              <a:t>Информирование о дате и повестке учредительного собрания (конференции).</a:t>
            </a:r>
            <a:endParaRPr lang="ru-RU" sz="32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8" y="1129308"/>
            <a:ext cx="8517632" cy="510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u-RU" sz="3200" dirty="0" smtClean="0"/>
              <a:t>1. Информирование </a:t>
            </a:r>
            <a:r>
              <a:rPr lang="ru-RU" sz="3200" i="1" u="sng" dirty="0" smtClean="0"/>
              <a:t>каждого жителя </a:t>
            </a:r>
            <a:r>
              <a:rPr lang="ru-RU" sz="3200" dirty="0"/>
              <a:t>о дате, месте и времени </a:t>
            </a:r>
            <a:r>
              <a:rPr lang="ru-RU" sz="3200" dirty="0" smtClean="0"/>
              <a:t>не </a:t>
            </a:r>
            <a:r>
              <a:rPr lang="ru-RU" sz="3200" dirty="0"/>
              <a:t>менее чем за 10 дней до </a:t>
            </a:r>
            <a:r>
              <a:rPr lang="ru-RU" sz="3200" dirty="0" smtClean="0"/>
              <a:t>проведения мероприятия путем: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u-RU" sz="3200" dirty="0"/>
              <a:t>а</a:t>
            </a:r>
            <a:r>
              <a:rPr lang="ru-RU" sz="3200" dirty="0" smtClean="0"/>
              <a:t>) информационных листовок;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u-RU" sz="3200" dirty="0"/>
              <a:t>б</a:t>
            </a:r>
            <a:r>
              <a:rPr lang="ru-RU" sz="3200" dirty="0" smtClean="0"/>
              <a:t>) доведения информации лично под роспись в листе уведомления;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u-RU" sz="3200" dirty="0"/>
              <a:t>в</a:t>
            </a:r>
            <a:r>
              <a:rPr lang="ru-RU" sz="3200" dirty="0" smtClean="0"/>
              <a:t>) объявления.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95267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edsovet.su/_ld/344/809855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" y="-32518"/>
            <a:ext cx="9143120" cy="6882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457200" y="5578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/>
              <a:t>Шаг 5. </a:t>
            </a:r>
            <a:r>
              <a:rPr lang="ru-RU" sz="3200" b="1" dirty="0"/>
              <a:t>Проведение учредительного собрания или конференции граждан.</a:t>
            </a:r>
            <a:endParaRPr lang="ru-RU" sz="32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8" y="1129308"/>
            <a:ext cx="8517632" cy="5108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ru-RU" sz="3200" dirty="0" smtClean="0"/>
              <a:t>Утверждение Устава ТОС.</a:t>
            </a:r>
          </a:p>
          <a:p>
            <a:pPr marL="514350" indent="-514350" algn="l">
              <a:spcBef>
                <a:spcPts val="600"/>
              </a:spcBef>
              <a:spcAft>
                <a:spcPts val="600"/>
              </a:spcAft>
              <a:buAutoNum type="arabicPeriod" startAt="2"/>
            </a:pPr>
            <a:r>
              <a:rPr lang="ru-RU" sz="3200" dirty="0" smtClean="0"/>
              <a:t>Выбор председателя ТОС.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u-RU" sz="3200" dirty="0" smtClean="0"/>
              <a:t>3.   Оформление протокола учредительного собрания (конференции граждан).</a:t>
            </a: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ru-RU" sz="3200" dirty="0" smtClean="0"/>
              <a:t>4. Оформление списка делегатов.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952673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421</Words>
  <Application>Microsoft Office PowerPoint</Application>
  <PresentationFormat>Экран (4:3)</PresentationFormat>
  <Paragraphs>47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О первых шагах создания территориального общественного самоуправления</vt:lpstr>
      <vt:lpstr>Федеральный закон № 131 – ФЗ «Об общих принципах организации местного самоуправления в Российской Федерации» (статья 27 пункт 1 глава 5)</vt:lpstr>
      <vt:lpstr>Презентация PowerPoint</vt:lpstr>
      <vt:lpstr>Создание территориального общественного самоуправления в соответствии с Положением об организации ТОС в муниципальном образовании Тульской области и Федеральным законом № 131 – ФЗ «Об общих принципах организации местного самоуправления в Российской Федерации» </vt:lpstr>
      <vt:lpstr>Шаг 1. Образование инициативной группы.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Почему стоит регистрировать территориальное общественное самоуправление?</vt:lpstr>
      <vt:lpstr>1. Решение вопросов различных сфер жизнедеятельности. 2. Увеличение количества заинтересованных людей в улучшении условий проживания. 3. Решение значимых вопросов территории совместно с администрацией муниципального образования.</vt:lpstr>
      <vt:lpstr>Местное самоуправление – это мы!  Области важен каждый!</vt:lpstr>
      <vt:lpstr>Лобач Светлана Николаевна,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Круглый стол по обсуждению  Указов Президента Российской Федерации</dc:title>
  <dc:creator>Uzer</dc:creator>
  <cp:lastModifiedBy>Богдан</cp:lastModifiedBy>
  <cp:revision>49</cp:revision>
  <dcterms:created xsi:type="dcterms:W3CDTF">2013-11-20T07:06:08Z</dcterms:created>
  <dcterms:modified xsi:type="dcterms:W3CDTF">2015-06-24T21:47:57Z</dcterms:modified>
</cp:coreProperties>
</file>