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257" r:id="rId2"/>
    <p:sldId id="266" r:id="rId3"/>
    <p:sldId id="296" r:id="rId4"/>
    <p:sldId id="299" r:id="rId5"/>
    <p:sldId id="300" r:id="rId6"/>
    <p:sldId id="301" r:id="rId7"/>
    <p:sldId id="262" r:id="rId8"/>
    <p:sldId id="264" r:id="rId9"/>
    <p:sldId id="290" r:id="rId10"/>
    <p:sldId id="291" r:id="rId11"/>
    <p:sldId id="288" r:id="rId12"/>
    <p:sldId id="287" r:id="rId13"/>
    <p:sldId id="286" r:id="rId14"/>
    <p:sldId id="276" r:id="rId15"/>
    <p:sldId id="285" r:id="rId16"/>
    <p:sldId id="284" r:id="rId17"/>
    <p:sldId id="263" r:id="rId18"/>
    <p:sldId id="278" r:id="rId19"/>
    <p:sldId id="289" r:id="rId20"/>
    <p:sldId id="272" r:id="rId21"/>
    <p:sldId id="302" r:id="rId22"/>
    <p:sldId id="303" r:id="rId23"/>
    <p:sldId id="304" r:id="rId24"/>
    <p:sldId id="280" r:id="rId25"/>
    <p:sldId id="281" r:id="rId26"/>
    <p:sldId id="260" r:id="rId27"/>
    <p:sldId id="29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3300"/>
    <a:srgbClr val="FF0066"/>
    <a:srgbClr val="0000FF"/>
    <a:srgbClr val="F62F00"/>
    <a:srgbClr val="EC975E"/>
    <a:srgbClr val="FF5050"/>
    <a:srgbClr val="FFCC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Актив</a:t>
            </a:r>
            <a:r>
              <a:rPr lang="ru-RU" baseline="0" dirty="0" smtClean="0"/>
              <a:t> </a:t>
            </a:r>
            <a:r>
              <a:rPr lang="ru-RU" dirty="0" smtClean="0"/>
              <a:t>ТОС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6489928990755305E-2"/>
          <c:y val="0.10378142859020134"/>
          <c:w val="0.91351008858267713"/>
          <c:h val="0.75988116634589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пенсионеры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  <a:bevelB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  <a:bevelB prst="angle"/>
              </a:sp3d>
            </c:spPr>
          </c:dPt>
          <c:dLbls>
            <c:dLbl>
              <c:idx val="0"/>
              <c:layout>
                <c:manualLayout>
                  <c:x val="-4.8967239470910908E-3"/>
                  <c:y val="0.19620837830552249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ТОС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 пенсионного возраста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25400" h="25400" prst="convex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-4.6874564728955244E-3"/>
                  <c:y val="9.92318235108389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работающие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ТОС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940840"/>
        <c:axId val="224941232"/>
      </c:barChart>
      <c:catAx>
        <c:axId val="224940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4941232"/>
        <c:crosses val="autoZero"/>
        <c:auto val="1"/>
        <c:lblAlgn val="ctr"/>
        <c:lblOffset val="100"/>
        <c:noMultiLvlLbl val="0"/>
      </c:catAx>
      <c:valAx>
        <c:axId val="22494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940840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  <a:bevelB w="114300" prst="artDeco"/>
        </a:sp3d>
      </c:spPr>
    </c:plotArea>
    <c:plotVisOnly val="1"/>
    <c:dispBlanksAs val="gap"/>
    <c:showDLblsOverMax val="0"/>
  </c:chart>
  <c:spPr>
    <a:solidFill>
      <a:srgbClr val="002060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1B72-9BB8-4535-A284-81574AB9DEF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6F51-681B-4E9D-8CBA-798354A52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6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1B72-9BB8-4535-A284-81574AB9DEF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6F51-681B-4E9D-8CBA-798354A52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4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1B72-9BB8-4535-A284-81574AB9DEF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6F51-681B-4E9D-8CBA-798354A52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239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1B72-9BB8-4535-A284-81574AB9DEF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6F51-681B-4E9D-8CBA-798354A52B9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9339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1B72-9BB8-4535-A284-81574AB9DEF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6F51-681B-4E9D-8CBA-798354A52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1B72-9BB8-4535-A284-81574AB9DEF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6F51-681B-4E9D-8CBA-798354A52B9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173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1B72-9BB8-4535-A284-81574AB9DEF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6F51-681B-4E9D-8CBA-798354A52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02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1B72-9BB8-4535-A284-81574AB9DEF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6F51-681B-4E9D-8CBA-798354A52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69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1B72-9BB8-4535-A284-81574AB9DEF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6F51-681B-4E9D-8CBA-798354A52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1B72-9BB8-4535-A284-81574AB9DEF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6F51-681B-4E9D-8CBA-798354A52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1B72-9BB8-4535-A284-81574AB9DEF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6F51-681B-4E9D-8CBA-798354A52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7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1B72-9BB8-4535-A284-81574AB9DEF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6F51-681B-4E9D-8CBA-798354A52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3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1B72-9BB8-4535-A284-81574AB9DEF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6F51-681B-4E9D-8CBA-798354A52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0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1B72-9BB8-4535-A284-81574AB9DEF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6F51-681B-4E9D-8CBA-798354A52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7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1B72-9BB8-4535-A284-81574AB9DEF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6F51-681B-4E9D-8CBA-798354A52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8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1B72-9BB8-4535-A284-81574AB9DEF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6F51-681B-4E9D-8CBA-798354A52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6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1B72-9BB8-4535-A284-81574AB9DEF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6F51-681B-4E9D-8CBA-798354A52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4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081B72-9BB8-4535-A284-81574AB9DEF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036F51-681B-4E9D-8CBA-798354A52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49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21" y="401045"/>
            <a:ext cx="8603673" cy="27238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4500" b="1" dirty="0"/>
              <a:t>ДОКЛАД</a:t>
            </a:r>
            <a:r>
              <a:rPr lang="ru-RU" sz="33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700" b="1" dirty="0"/>
              <a:t>«О взаимодействии ОМСУ и </a:t>
            </a:r>
            <a:r>
              <a:rPr lang="ru-RU" sz="2700" b="1" dirty="0" smtClean="0"/>
              <a:t>ТОС </a:t>
            </a:r>
            <a:endParaRPr lang="ru-RU" sz="2700" b="1" dirty="0"/>
          </a:p>
          <a:p>
            <a:pPr algn="ctr">
              <a:lnSpc>
                <a:spcPct val="150000"/>
              </a:lnSpc>
            </a:pPr>
            <a:r>
              <a:rPr lang="ru-RU" sz="2700" b="1" dirty="0"/>
              <a:t>в решении вопросов местного значения»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4302" y="520896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2634737" y="4385660"/>
            <a:ext cx="6246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000" b="1" dirty="0" smtClean="0"/>
              <a:t>Ананьев Игорь Владимирович</a:t>
            </a:r>
            <a:endParaRPr lang="ru-RU" sz="3000" b="1" dirty="0"/>
          </a:p>
          <a:p>
            <a:pPr algn="ctr">
              <a:lnSpc>
                <a:spcPct val="200000"/>
              </a:lnSpc>
            </a:pPr>
            <a:r>
              <a:rPr lang="ru-RU" sz="1600" b="1" dirty="0"/>
              <a:t>р</a:t>
            </a:r>
            <a:r>
              <a:rPr lang="ru-RU" sz="1600" b="1" dirty="0" smtClean="0"/>
              <a:t>уководитель аппарата 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/>
              <a:t>администрации муниципального образования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/>
              <a:t>город </a:t>
            </a:r>
            <a:r>
              <a:rPr lang="ru-RU" sz="1600" b="1" dirty="0"/>
              <a:t>Алексин</a:t>
            </a:r>
          </a:p>
        </p:txBody>
      </p:sp>
      <p:pic>
        <p:nvPicPr>
          <p:cNvPr id="8" name="Picture 2" descr="C:\Users\ZheletkovaT\Downloads\Рисунок2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927" y="3359330"/>
            <a:ext cx="1902182" cy="3480689"/>
          </a:xfrm>
          <a:prstGeom prst="round2Diag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</p:spTree>
    <p:extLst>
      <p:ext uri="{BB962C8B-B14F-4D97-AF65-F5344CB8AC3E}">
        <p14:creationId xmlns:p14="http://schemas.microsoft.com/office/powerpoint/2010/main" val="32465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4000">
              <a:schemeClr val="bg2">
                <a:tint val="97000"/>
                <a:hueMod val="92000"/>
                <a:satMod val="169000"/>
                <a:lumMod val="164000"/>
              </a:schemeClr>
            </a:gs>
            <a:gs pos="96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825" y="553233"/>
            <a:ext cx="8242070" cy="7606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rgbClr val="C00000"/>
                </a:solidFill>
              </a:rPr>
              <a:t>Взаимодействие ОМСУ и ТОС  </a:t>
            </a:r>
          </a:p>
        </p:txBody>
      </p:sp>
      <p:sp>
        <p:nvSpPr>
          <p:cNvPr id="9" name="Капля 8"/>
          <p:cNvSpPr/>
          <p:nvPr/>
        </p:nvSpPr>
        <p:spPr>
          <a:xfrm>
            <a:off x="162098" y="2091690"/>
            <a:ext cx="2007524" cy="1720735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0"/>
            </a:lightRig>
          </a:scene3d>
          <a:sp3d prstMaterial="metal">
            <a:bevelT prst="slop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</a:rPr>
              <a:t>информирование граждан по  вопросам  местного значения</a:t>
            </a:r>
          </a:p>
        </p:txBody>
      </p:sp>
      <p:sp>
        <p:nvSpPr>
          <p:cNvPr id="10" name="Капля 9"/>
          <p:cNvSpPr/>
          <p:nvPr/>
        </p:nvSpPr>
        <p:spPr>
          <a:xfrm>
            <a:off x="2278727" y="2091690"/>
            <a:ext cx="2858539" cy="1714501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0"/>
            </a:lightRig>
          </a:scene3d>
          <a:sp3d prstMaterial="metal">
            <a:bevelT prst="slop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</a:rPr>
              <a:t>изучение мнения населения по различным направлениям жизнедеятельности МО</a:t>
            </a:r>
          </a:p>
        </p:txBody>
      </p:sp>
      <p:sp>
        <p:nvSpPr>
          <p:cNvPr id="11" name="Капля 10"/>
          <p:cNvSpPr/>
          <p:nvPr/>
        </p:nvSpPr>
        <p:spPr>
          <a:xfrm>
            <a:off x="5486400" y="4007773"/>
            <a:ext cx="2693324" cy="1675016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0"/>
            </a:lightRig>
          </a:scene3d>
          <a:sp3d prstMaterial="metal">
            <a:bevelT prst="slop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</a:rPr>
              <a:t>участие в рейдах по осуществлению общественного контроля </a:t>
            </a:r>
          </a:p>
        </p:txBody>
      </p:sp>
      <p:sp>
        <p:nvSpPr>
          <p:cNvPr id="12" name="Капля 11"/>
          <p:cNvSpPr/>
          <p:nvPr/>
        </p:nvSpPr>
        <p:spPr>
          <a:xfrm>
            <a:off x="5611091" y="2056362"/>
            <a:ext cx="3104804" cy="1749829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0"/>
            </a:lightRig>
          </a:scene3d>
          <a:sp3d prstMaterial="metal">
            <a:bevelT prst="slop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</a:rPr>
              <a:t>привлечение населения к участию в решении вопросов местного значения и благоустройства территории проживания</a:t>
            </a:r>
          </a:p>
        </p:txBody>
      </p:sp>
      <p:sp>
        <p:nvSpPr>
          <p:cNvPr id="13" name="Капля 12"/>
          <p:cNvSpPr/>
          <p:nvPr/>
        </p:nvSpPr>
        <p:spPr>
          <a:xfrm>
            <a:off x="162098" y="4238452"/>
            <a:ext cx="2329641" cy="1444337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0"/>
            </a:lightRig>
          </a:scene3d>
          <a:sp3d prstMaterial="metal">
            <a:bevelT prst="slop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</a:rPr>
              <a:t>привлечение населения к участию в общественно-значимых  мероприятиях</a:t>
            </a:r>
          </a:p>
        </p:txBody>
      </p:sp>
      <p:sp>
        <p:nvSpPr>
          <p:cNvPr id="14" name="Капля 13"/>
          <p:cNvSpPr/>
          <p:nvPr/>
        </p:nvSpPr>
        <p:spPr>
          <a:xfrm>
            <a:off x="2840875" y="4099213"/>
            <a:ext cx="2296391" cy="1571105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0"/>
            </a:lightRig>
          </a:scene3d>
          <a:sp3d prstMaterial="metal">
            <a:bevelT prst="slop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</a:rPr>
              <a:t>содействие в реализации общественно-значимых общественных инициатив</a:t>
            </a:r>
          </a:p>
        </p:txBody>
      </p:sp>
    </p:spTree>
    <p:extLst>
      <p:ext uri="{BB962C8B-B14F-4D97-AF65-F5344CB8AC3E}">
        <p14:creationId xmlns:p14="http://schemas.microsoft.com/office/powerpoint/2010/main" val="28426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76598" y="629701"/>
            <a:ext cx="5947757" cy="932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translucentPowder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75" b="1" dirty="0">
                <a:solidFill>
                  <a:schemeClr val="accent6"/>
                </a:solidFill>
              </a:rPr>
              <a:t>Формы поддержки ТОС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7159" y="2479010"/>
            <a:ext cx="3142211" cy="14090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isometricOffAxis1Right"/>
            <a:lightRig rig="threePt" dir="t"/>
          </a:scene3d>
          <a:sp3d prstMaterial="metal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сотрудничество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ОМСУ и ТОС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9370" y="2612791"/>
            <a:ext cx="2892829" cy="13944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isometricOffAxis1Right"/>
            <a:lightRig rig="threePt" dir="t"/>
          </a:scene3d>
          <a:sp3d prstMaterial="metal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развитие активности участия населения через ТОС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72197" y="2479010"/>
            <a:ext cx="2905298" cy="13219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isometricOffAxis1Right"/>
            <a:lightRig rig="threePt" dir="t"/>
          </a:scene3d>
          <a:sp3d prstMaterial="metal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взаимодействие между ТОС, НКО и бизнесом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1852" y="4250921"/>
            <a:ext cx="3229493" cy="13944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isometricOffAxis1Right"/>
            <a:lightRig rig="threePt" dir="t"/>
          </a:scene3d>
          <a:sp3d prstMaterial="metal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информационное обеспечение деятельности ТОС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5784" y="4338206"/>
            <a:ext cx="3204557" cy="1307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isometricOffAxis1Right"/>
            <a:lightRig rig="threePt" dir="t"/>
          </a:scene3d>
          <a:sp3d prstMaterial="metal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финансово-экономическая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5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08651" y="489278"/>
            <a:ext cx="7182196" cy="735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6"/>
                </a:solidFill>
              </a:rPr>
              <a:t>Сотрудничество ОМСУ и ТОС</a:t>
            </a:r>
            <a:r>
              <a:rPr lang="ru-RU" sz="3000" dirty="0">
                <a:solidFill>
                  <a:schemeClr val="accent6"/>
                </a:solidFill>
              </a:rPr>
              <a:t>:</a:t>
            </a:r>
            <a:endParaRPr lang="ru-RU" sz="3000" b="1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1122" y="1798280"/>
            <a:ext cx="7182196" cy="5086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50" b="1" dirty="0">
                <a:solidFill>
                  <a:schemeClr val="bg1"/>
                </a:solidFill>
              </a:rPr>
              <a:t>•юридическая, организационная и методическая помощь ТОС;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1122" y="2528553"/>
            <a:ext cx="7182197" cy="5766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50" b="1" dirty="0">
                <a:solidFill>
                  <a:schemeClr val="bg1"/>
                </a:solidFill>
              </a:rPr>
              <a:t>•совместные мероприятия;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14887" y="3315423"/>
            <a:ext cx="7194665" cy="588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50" b="1" dirty="0">
                <a:solidFill>
                  <a:schemeClr val="bg1"/>
                </a:solidFill>
              </a:rPr>
              <a:t>•обучение актива ТОС;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1121" y="4114234"/>
            <a:ext cx="7182197" cy="544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50" b="1" dirty="0">
                <a:solidFill>
                  <a:schemeClr val="bg1"/>
                </a:solidFill>
              </a:rPr>
              <a:t>•встречи должностных лиц ОМСУ с активом ТОС и населением;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14887" y="4953836"/>
            <a:ext cx="7194666" cy="5607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50" b="1" dirty="0">
                <a:solidFill>
                  <a:schemeClr val="bg1"/>
                </a:solidFill>
              </a:rPr>
              <a:t>•выездные приемы граждан по личным </a:t>
            </a:r>
            <a:r>
              <a:rPr lang="ru-RU" sz="1650" b="1" dirty="0" smtClean="0">
                <a:solidFill>
                  <a:schemeClr val="bg1"/>
                </a:solidFill>
              </a:rPr>
              <a:t>вопросам;</a:t>
            </a:r>
            <a:endParaRPr lang="ru-RU" sz="165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8651" y="5752173"/>
            <a:ext cx="7207135" cy="5607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50" b="1" dirty="0">
                <a:solidFill>
                  <a:schemeClr val="bg1"/>
                </a:solidFill>
              </a:rPr>
              <a:t>•семинары, «круглые столы», съезды актива ТОС.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 rot="16200000">
            <a:off x="-1938879" y="3401494"/>
            <a:ext cx="4999977" cy="8229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translucentPowder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accent6"/>
                </a:solidFill>
              </a:rPr>
              <a:t>Формы поддержки ТОС </a:t>
            </a:r>
          </a:p>
        </p:txBody>
      </p:sp>
    </p:spTree>
    <p:extLst>
      <p:ext uri="{BB962C8B-B14F-4D97-AF65-F5344CB8AC3E}">
        <p14:creationId xmlns:p14="http://schemas.microsoft.com/office/powerpoint/2010/main" val="20721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3140" y="333264"/>
            <a:ext cx="7518862" cy="9351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translucentPowder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900" b="1" dirty="0">
                <a:solidFill>
                  <a:schemeClr val="accent6"/>
                </a:solidFill>
              </a:rPr>
              <a:t>Развитие активности участия</a:t>
            </a:r>
          </a:p>
          <a:p>
            <a:pPr algn="ctr">
              <a:lnSpc>
                <a:spcPts val="2500"/>
              </a:lnSpc>
            </a:pPr>
            <a:r>
              <a:rPr lang="ru-RU" sz="2900" b="1" dirty="0">
                <a:solidFill>
                  <a:schemeClr val="accent6"/>
                </a:solidFill>
              </a:rPr>
              <a:t> населения в ТОС: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4807" y="4787353"/>
            <a:ext cx="7855529" cy="85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60"/>
              </a:lnSpc>
            </a:pPr>
            <a:r>
              <a:rPr lang="ru-RU" sz="2200" b="1" dirty="0">
                <a:solidFill>
                  <a:schemeClr val="bg1"/>
                </a:solidFill>
              </a:rPr>
              <a:t>•	привлечение к участию в </a:t>
            </a:r>
            <a:r>
              <a:rPr lang="ru-RU" sz="2200" b="1" dirty="0" smtClean="0">
                <a:solidFill>
                  <a:schemeClr val="bg1"/>
                </a:solidFill>
              </a:rPr>
              <a:t>общественно-	значимых </a:t>
            </a:r>
            <a:r>
              <a:rPr lang="ru-RU" sz="2200" b="1" dirty="0">
                <a:solidFill>
                  <a:schemeClr val="bg1"/>
                </a:solidFill>
              </a:rPr>
              <a:t>	мероприятиях.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39516" y="1873681"/>
            <a:ext cx="7855529" cy="9453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chemeClr val="bg1"/>
                </a:solidFill>
              </a:rPr>
              <a:t>•	реализация муниципальных  программ;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84807" y="3284734"/>
            <a:ext cx="7855528" cy="9040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400"/>
              </a:lnSpc>
            </a:pPr>
            <a:r>
              <a:rPr lang="ru-RU" sz="2200" b="1" dirty="0">
                <a:solidFill>
                  <a:schemeClr val="bg1"/>
                </a:solidFill>
              </a:rPr>
              <a:t>•	 привлечение к участию в публичных </a:t>
            </a:r>
            <a:r>
              <a:rPr lang="ru-RU" sz="2200" b="1" dirty="0" smtClean="0">
                <a:solidFill>
                  <a:schemeClr val="bg1"/>
                </a:solidFill>
              </a:rPr>
              <a:t>	слушаниях</a:t>
            </a:r>
            <a:r>
              <a:rPr lang="ru-RU" sz="2200" b="1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 rot="16200000">
            <a:off x="-1819648" y="3319026"/>
            <a:ext cx="4695832" cy="8354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translucentPowder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chemeClr val="accent6"/>
                </a:solidFill>
              </a:rPr>
              <a:t>Формы поддержки</a:t>
            </a:r>
            <a:r>
              <a:rPr lang="ru-RU" sz="2300" b="1" dirty="0" smtClean="0">
                <a:solidFill>
                  <a:schemeClr val="accent6"/>
                </a:solidFill>
              </a:rPr>
              <a:t> </a:t>
            </a:r>
            <a:r>
              <a:rPr lang="ru-RU" sz="2300" b="1" dirty="0">
                <a:solidFill>
                  <a:schemeClr val="accent6"/>
                </a:solidFill>
              </a:rPr>
              <a:t>ТОС </a:t>
            </a:r>
          </a:p>
        </p:txBody>
      </p:sp>
    </p:spTree>
    <p:extLst>
      <p:ext uri="{BB962C8B-B14F-4D97-AF65-F5344CB8AC3E}">
        <p14:creationId xmlns:p14="http://schemas.microsoft.com/office/powerpoint/2010/main" val="38734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30102" y="358199"/>
            <a:ext cx="7855528" cy="8116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50"/>
              </a:lnSpc>
            </a:pPr>
            <a:r>
              <a:rPr lang="ru-RU" sz="2250" b="1" dirty="0">
                <a:solidFill>
                  <a:srgbClr val="C00000"/>
                </a:solidFill>
              </a:rPr>
              <a:t>Укрепление взаимодействия между ОТОС, НКО и малым/средним бизнесом: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 rot="16200000">
            <a:off x="-1802436" y="3464567"/>
            <a:ext cx="4695832" cy="8229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translucentPowder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accent6"/>
                </a:solidFill>
              </a:rPr>
              <a:t>Формы поддержки ТОС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18475" y="1860062"/>
            <a:ext cx="7100888" cy="10227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isometricOffAxis1Right"/>
            <a:lightRig rig="threePt" dir="t"/>
          </a:scene3d>
          <a:sp3d prstMaterial="metal"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75"/>
              </a:lnSpc>
            </a:pPr>
            <a:r>
              <a:rPr lang="ru-RU" sz="2000" b="1" dirty="0">
                <a:solidFill>
                  <a:schemeClr val="bg1"/>
                </a:solidFill>
              </a:rPr>
              <a:t>•	</a:t>
            </a:r>
            <a:r>
              <a:rPr lang="ru-RU" sz="2000" b="1" dirty="0" smtClean="0">
                <a:solidFill>
                  <a:schemeClr val="bg1"/>
                </a:solidFill>
              </a:rPr>
              <a:t>осуществление совместных </a:t>
            </a:r>
            <a:r>
              <a:rPr lang="ru-RU" sz="2000" b="1" dirty="0">
                <a:solidFill>
                  <a:schemeClr val="bg1"/>
                </a:solidFill>
              </a:rPr>
              <a:t>	</a:t>
            </a:r>
            <a:r>
              <a:rPr lang="ru-RU" sz="2000" b="1" dirty="0" smtClean="0">
                <a:solidFill>
                  <a:schemeClr val="bg1"/>
                </a:solidFill>
              </a:rPr>
              <a:t>	общественно-полезных </a:t>
            </a:r>
            <a:r>
              <a:rPr lang="ru-RU" sz="2000" b="1" dirty="0">
                <a:solidFill>
                  <a:schemeClr val="bg1"/>
                </a:solidFill>
              </a:rPr>
              <a:t>инициатив;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18475" y="3297324"/>
            <a:ext cx="7100888" cy="9542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isometricOffAxis1Right"/>
            <a:lightRig rig="threePt" dir="t"/>
          </a:scene3d>
          <a:sp3d prstMaterial="metal"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</a:rPr>
              <a:t>•	совместные мероприятия;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32503" y="4595812"/>
            <a:ext cx="7096276" cy="11068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isometricOffAxis1Right"/>
            <a:lightRig rig="threePt" dir="t"/>
          </a:scene3d>
          <a:sp3d prstMaterial="metal"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</a:rPr>
              <a:t>•	</a:t>
            </a:r>
            <a:r>
              <a:rPr lang="ru-RU" sz="2000" b="1" dirty="0" smtClean="0">
                <a:solidFill>
                  <a:schemeClr val="bg1"/>
                </a:solidFill>
              </a:rPr>
              <a:t>распространение </a:t>
            </a:r>
            <a:r>
              <a:rPr lang="ru-RU" sz="2000" b="1" dirty="0">
                <a:solidFill>
                  <a:schemeClr val="bg1"/>
                </a:solidFill>
              </a:rPr>
              <a:t>опыта работы </a:t>
            </a:r>
            <a:r>
              <a:rPr lang="ru-RU" sz="2000" b="1" dirty="0" smtClean="0">
                <a:solidFill>
                  <a:schemeClr val="bg1"/>
                </a:solidFill>
              </a:rPr>
              <a:t>ТОС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39481" y="387972"/>
            <a:ext cx="7855525" cy="7356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bliqueTopLef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50" b="1" dirty="0">
                <a:solidFill>
                  <a:srgbClr val="C00000"/>
                </a:solidFill>
              </a:rPr>
              <a:t>Информационное обеспечение деятельности ТОС</a:t>
            </a:r>
            <a:r>
              <a:rPr lang="ru-RU" sz="2250" dirty="0">
                <a:solidFill>
                  <a:srgbClr val="C00000"/>
                </a:solidFill>
              </a:rPr>
              <a:t>:</a:t>
            </a:r>
            <a:endParaRPr lang="ru-RU" sz="225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80308" y="4822982"/>
            <a:ext cx="6682154" cy="11636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•	привлечение СМИ к освещению опыта и </a:t>
            </a:r>
            <a:r>
              <a:rPr lang="ru-RU" b="1" dirty="0" smtClean="0">
                <a:solidFill>
                  <a:schemeClr val="bg1"/>
                </a:solidFill>
              </a:rPr>
              <a:t>	результатов  </a:t>
            </a:r>
            <a:r>
              <a:rPr lang="ru-RU" b="1" dirty="0">
                <a:solidFill>
                  <a:schemeClr val="bg1"/>
                </a:solidFill>
              </a:rPr>
              <a:t>деятельности ТОС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80308" y="2008554"/>
            <a:ext cx="6682154" cy="1117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•	подготовка и издание информационных </a:t>
            </a:r>
            <a:r>
              <a:rPr lang="ru-RU" b="1" dirty="0" smtClean="0">
                <a:solidFill>
                  <a:schemeClr val="bg1"/>
                </a:solidFill>
              </a:rPr>
              <a:t>	материалов </a:t>
            </a:r>
            <a:r>
              <a:rPr lang="ru-RU" b="1" dirty="0">
                <a:solidFill>
                  <a:schemeClr val="bg1"/>
                </a:solidFill>
              </a:rPr>
              <a:t>по вопросам деятельности ТОС;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80308" y="3391877"/>
            <a:ext cx="6682154" cy="1165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•	выпуск информационных листков </a:t>
            </a:r>
            <a:r>
              <a:rPr lang="ru-RU" b="1" dirty="0" smtClean="0">
                <a:solidFill>
                  <a:schemeClr val="bg1"/>
                </a:solidFill>
              </a:rPr>
              <a:t>для	населения</a:t>
            </a:r>
            <a:r>
              <a:rPr lang="ru-RU" b="1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 rot="16200000">
            <a:off x="-1719275" y="3499880"/>
            <a:ext cx="4695832" cy="8478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translucentPowder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accent6"/>
                </a:solidFill>
              </a:rPr>
              <a:t>Формы поддержки ТОС </a:t>
            </a:r>
          </a:p>
        </p:txBody>
      </p:sp>
    </p:spTree>
    <p:extLst>
      <p:ext uri="{BB962C8B-B14F-4D97-AF65-F5344CB8AC3E}">
        <p14:creationId xmlns:p14="http://schemas.microsoft.com/office/powerpoint/2010/main" val="35044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72834" y="370805"/>
            <a:ext cx="8042564" cy="6982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2600" b="1" dirty="0">
                <a:solidFill>
                  <a:srgbClr val="C00000"/>
                </a:solidFill>
              </a:rPr>
              <a:t>Финансово‑экономическая </a:t>
            </a:r>
            <a:r>
              <a:rPr lang="ru-RU" sz="2600" b="1" dirty="0" smtClean="0">
                <a:solidFill>
                  <a:srgbClr val="C00000"/>
                </a:solidFill>
              </a:rPr>
              <a:t>поддержка ТОС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1538" y="1352418"/>
            <a:ext cx="8042564" cy="648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25" b="1" dirty="0">
                <a:solidFill>
                  <a:schemeClr val="bg1"/>
                </a:solidFill>
              </a:rPr>
              <a:t>•	предоставление на безвозмездной основе помещений;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1538" y="2262707"/>
            <a:ext cx="8042564" cy="648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25" b="1" dirty="0">
                <a:solidFill>
                  <a:schemeClr val="bg1"/>
                </a:solidFill>
              </a:rPr>
              <a:t>•	обеспечение оргтехникой и телефонной связью;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9069" y="3077369"/>
            <a:ext cx="8055033" cy="648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25" b="1" dirty="0">
                <a:solidFill>
                  <a:schemeClr val="bg1"/>
                </a:solidFill>
              </a:rPr>
              <a:t>•	подписка на </a:t>
            </a:r>
            <a:r>
              <a:rPr lang="ru-RU" sz="1725" b="1" dirty="0" smtClean="0">
                <a:solidFill>
                  <a:schemeClr val="bg1"/>
                </a:solidFill>
              </a:rPr>
              <a:t>«</a:t>
            </a:r>
            <a:r>
              <a:rPr lang="ru-RU" sz="1725" b="1" dirty="0">
                <a:solidFill>
                  <a:schemeClr val="bg1"/>
                </a:solidFill>
              </a:rPr>
              <a:t>Алексинские вести» и «</a:t>
            </a:r>
            <a:r>
              <a:rPr lang="ru-RU" sz="1725" b="1" dirty="0" smtClean="0">
                <a:solidFill>
                  <a:schemeClr val="bg1"/>
                </a:solidFill>
              </a:rPr>
              <a:t>Тульские известия</a:t>
            </a:r>
            <a:r>
              <a:rPr lang="ru-RU" sz="1725" b="1" dirty="0">
                <a:solidFill>
                  <a:schemeClr val="bg1"/>
                </a:solidFill>
              </a:rPr>
              <a:t>»;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2834" y="3939844"/>
            <a:ext cx="8042564" cy="648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ru-RU" sz="1725" b="1" dirty="0">
                <a:solidFill>
                  <a:schemeClr val="bg1"/>
                </a:solidFill>
              </a:rPr>
              <a:t>•	ежемесячное вознаграждение актива КТОС </a:t>
            </a:r>
            <a:r>
              <a:rPr lang="ru-RU" sz="1725" b="1" dirty="0" smtClean="0">
                <a:solidFill>
                  <a:schemeClr val="bg1"/>
                </a:solidFill>
              </a:rPr>
              <a:t>	</a:t>
            </a:r>
            <a:r>
              <a:rPr lang="ru-RU" sz="1400" b="1" dirty="0" smtClean="0">
                <a:solidFill>
                  <a:schemeClr val="bg1"/>
                </a:solidFill>
              </a:rPr>
              <a:t>(</a:t>
            </a:r>
            <a:r>
              <a:rPr lang="ru-RU" sz="1400" b="1" dirty="0">
                <a:solidFill>
                  <a:schemeClr val="bg1"/>
                </a:solidFill>
              </a:rPr>
              <a:t>председателей, </a:t>
            </a:r>
            <a:r>
              <a:rPr lang="ru-RU" sz="1400" b="1" dirty="0" smtClean="0">
                <a:solidFill>
                  <a:schemeClr val="bg1"/>
                </a:solidFill>
              </a:rPr>
              <a:t>заместителей </a:t>
            </a:r>
            <a:r>
              <a:rPr lang="ru-RU" sz="1400" b="1" dirty="0">
                <a:solidFill>
                  <a:schemeClr val="bg1"/>
                </a:solidFill>
              </a:rPr>
              <a:t>и секретарей);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7772" y="4802320"/>
            <a:ext cx="8055033" cy="648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ru-RU" sz="1725" b="1" dirty="0">
                <a:solidFill>
                  <a:schemeClr val="bg1"/>
                </a:solidFill>
              </a:rPr>
              <a:t>•	</a:t>
            </a:r>
            <a:r>
              <a:rPr lang="ru-RU" sz="1725" b="1" dirty="0" smtClean="0">
                <a:solidFill>
                  <a:schemeClr val="bg1"/>
                </a:solidFill>
              </a:rPr>
              <a:t>конкурсы </a:t>
            </a:r>
            <a:r>
              <a:rPr lang="ru-RU" sz="1725" b="1" dirty="0">
                <a:solidFill>
                  <a:schemeClr val="bg1"/>
                </a:solidFill>
              </a:rPr>
              <a:t>на получение муниципальных  </a:t>
            </a:r>
            <a:r>
              <a:rPr lang="ru-RU" sz="1725" b="1" dirty="0" smtClean="0">
                <a:solidFill>
                  <a:schemeClr val="bg1"/>
                </a:solidFill>
              </a:rPr>
              <a:t>грантов </a:t>
            </a:r>
            <a:endParaRPr lang="ru-RU" sz="1725" b="1" dirty="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r>
              <a:rPr lang="ru-RU" sz="1725" b="1" dirty="0">
                <a:solidFill>
                  <a:schemeClr val="bg1"/>
                </a:solidFill>
              </a:rPr>
              <a:t>	</a:t>
            </a:r>
            <a:r>
              <a:rPr lang="ru-RU" sz="1400" b="1" dirty="0" smtClean="0">
                <a:solidFill>
                  <a:schemeClr val="bg1"/>
                </a:solidFill>
              </a:rPr>
              <a:t>(для </a:t>
            </a:r>
            <a:r>
              <a:rPr lang="ru-RU" sz="1400" b="1" dirty="0">
                <a:solidFill>
                  <a:schemeClr val="bg1"/>
                </a:solidFill>
              </a:rPr>
              <a:t>поддержки общественно-полезных </a:t>
            </a:r>
            <a:r>
              <a:rPr lang="ru-RU" sz="1400" b="1" dirty="0" smtClean="0">
                <a:solidFill>
                  <a:schemeClr val="bg1"/>
                </a:solidFill>
              </a:rPr>
              <a:t>проектов ТОС);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4007" y="5734056"/>
            <a:ext cx="8042564" cy="648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ru-RU" sz="1725" b="1" dirty="0">
                <a:solidFill>
                  <a:schemeClr val="bg1"/>
                </a:solidFill>
              </a:rPr>
              <a:t>•	привлечение спонсоров к </a:t>
            </a:r>
            <a:r>
              <a:rPr lang="ru-RU" sz="1725" b="1" dirty="0" smtClean="0">
                <a:solidFill>
                  <a:schemeClr val="bg1"/>
                </a:solidFill>
              </a:rPr>
              <a:t>реализации общественных 	инициатив </a:t>
            </a:r>
            <a:r>
              <a:rPr lang="ru-RU" sz="1725" b="1" dirty="0">
                <a:solidFill>
                  <a:schemeClr val="bg1"/>
                </a:solidFill>
              </a:rPr>
              <a:t>и проектов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 rot="16200000">
            <a:off x="-2120228" y="3431495"/>
            <a:ext cx="5116358" cy="7855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translucentPowder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accent6"/>
                </a:solidFill>
              </a:rPr>
              <a:t>Формы поддержки ТОС </a:t>
            </a:r>
          </a:p>
        </p:txBody>
      </p:sp>
    </p:spTree>
    <p:extLst>
      <p:ext uri="{BB962C8B-B14F-4D97-AF65-F5344CB8AC3E}">
        <p14:creationId xmlns:p14="http://schemas.microsoft.com/office/powerpoint/2010/main" val="9837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4186" y="445309"/>
            <a:ext cx="8366760" cy="8478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</a:rPr>
              <a:t>Функции ТОС в сфере ЖКХ и благоустройства</a:t>
            </a:r>
            <a:endParaRPr lang="ru-RU" sz="2400" u="sng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898" y="1791146"/>
            <a:ext cx="8366759" cy="7481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ru-RU" sz="1650" b="1" dirty="0">
                <a:solidFill>
                  <a:schemeClr val="bg1"/>
                </a:solidFill>
              </a:rPr>
              <a:t>•</a:t>
            </a:r>
            <a:r>
              <a:rPr lang="ru-RU" sz="1650" b="1" dirty="0"/>
              <a:t>	</a:t>
            </a:r>
            <a:r>
              <a:rPr lang="ru-RU" sz="1650" b="1" dirty="0">
                <a:solidFill>
                  <a:schemeClr val="bg1"/>
                </a:solidFill>
              </a:rPr>
              <a:t>информационно-разъяснительная работа среди </a:t>
            </a:r>
            <a:r>
              <a:rPr lang="ru-RU" sz="1650" b="1" dirty="0" smtClean="0">
                <a:solidFill>
                  <a:schemeClr val="bg1"/>
                </a:solidFill>
              </a:rPr>
              <a:t>населения;</a:t>
            </a:r>
            <a:endParaRPr lang="ru-RU" sz="165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896" y="2853388"/>
            <a:ext cx="8366759" cy="7481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ru-RU" sz="1650" b="1" dirty="0">
                <a:solidFill>
                  <a:schemeClr val="bg1"/>
                </a:solidFill>
              </a:rPr>
              <a:t>•	участие в </a:t>
            </a:r>
            <a:r>
              <a:rPr lang="ru-RU" sz="1650" b="1" dirty="0" smtClean="0">
                <a:solidFill>
                  <a:schemeClr val="bg1"/>
                </a:solidFill>
              </a:rPr>
              <a:t>приеме </a:t>
            </a:r>
            <a:r>
              <a:rPr lang="ru-RU" sz="1650" b="1" dirty="0">
                <a:solidFill>
                  <a:schemeClr val="bg1"/>
                </a:solidFill>
              </a:rPr>
              <a:t>работ по благоустройству </a:t>
            </a:r>
            <a:r>
              <a:rPr lang="ru-RU" sz="1650" b="1" dirty="0" smtClean="0">
                <a:solidFill>
                  <a:schemeClr val="bg1"/>
                </a:solidFill>
              </a:rPr>
              <a:t>территории и 	ремонту жилищного </a:t>
            </a:r>
            <a:r>
              <a:rPr lang="ru-RU" sz="1650" b="1" dirty="0">
                <a:solidFill>
                  <a:schemeClr val="bg1"/>
                </a:solidFill>
              </a:rPr>
              <a:t>фонда, дорог и </a:t>
            </a:r>
            <a:r>
              <a:rPr lang="ru-RU" sz="1650" b="1" dirty="0" smtClean="0">
                <a:solidFill>
                  <a:schemeClr val="bg1"/>
                </a:solidFill>
              </a:rPr>
              <a:t>тротуаров;</a:t>
            </a:r>
            <a:endParaRPr lang="ru-RU" sz="165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897" y="3855560"/>
            <a:ext cx="8366759" cy="7481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ru-RU" sz="1650" b="1" dirty="0">
                <a:solidFill>
                  <a:schemeClr val="bg1"/>
                </a:solidFill>
              </a:rPr>
              <a:t>•	защита прав и законных интересов населения на получение </a:t>
            </a:r>
            <a:r>
              <a:rPr lang="ru-RU" sz="1650" b="1" dirty="0" smtClean="0">
                <a:solidFill>
                  <a:schemeClr val="bg1"/>
                </a:solidFill>
              </a:rPr>
              <a:t>	качественных услуг ЖКХ;</a:t>
            </a:r>
            <a:endParaRPr lang="ru-RU" sz="165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896" y="4864413"/>
            <a:ext cx="8366759" cy="5946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lang="ru-RU" sz="1650" b="1" dirty="0">
                <a:solidFill>
                  <a:schemeClr val="bg1"/>
                </a:solidFill>
              </a:rPr>
              <a:t>•	участие в </a:t>
            </a:r>
            <a:r>
              <a:rPr lang="ru-RU" sz="1650" b="1" dirty="0" smtClean="0">
                <a:solidFill>
                  <a:schemeClr val="bg1"/>
                </a:solidFill>
              </a:rPr>
              <a:t>реализации </a:t>
            </a:r>
            <a:r>
              <a:rPr lang="ru-RU" sz="1650" b="1" dirty="0">
                <a:solidFill>
                  <a:schemeClr val="bg1"/>
                </a:solidFill>
              </a:rPr>
              <a:t>планов благоустройства </a:t>
            </a:r>
            <a:r>
              <a:rPr lang="ru-RU" sz="1650" b="1" dirty="0" smtClean="0">
                <a:solidFill>
                  <a:schemeClr val="bg1"/>
                </a:solidFill>
              </a:rPr>
              <a:t>территории</a:t>
            </a:r>
            <a:r>
              <a:rPr lang="ru-RU" sz="1650" b="1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8896" y="5719723"/>
            <a:ext cx="8366759" cy="5344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b="1" dirty="0">
                <a:solidFill>
                  <a:schemeClr val="bg1"/>
                </a:solidFill>
              </a:rPr>
              <a:t>•	участие в общественном  контроле.</a:t>
            </a:r>
          </a:p>
        </p:txBody>
      </p:sp>
    </p:spTree>
    <p:extLst>
      <p:ext uri="{BB962C8B-B14F-4D97-AF65-F5344CB8AC3E}">
        <p14:creationId xmlns:p14="http://schemas.microsoft.com/office/powerpoint/2010/main" val="29696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3825" y="623571"/>
            <a:ext cx="8242070" cy="860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Перспектива в сфере ЖКХ и благоустройства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825" y="2086709"/>
            <a:ext cx="3940233" cy="18878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perspectiveAbove"/>
            <a:lightRig rig="threePt" dir="t"/>
          </a:scene3d>
          <a:sp3d prstMaterial="dkEdg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</a:rPr>
              <a:t>• бюджетное финансирование ТОС</a:t>
            </a:r>
          </a:p>
          <a:p>
            <a:pPr algn="ctr">
              <a:lnSpc>
                <a:spcPts val="2100"/>
              </a:lnSpc>
            </a:pPr>
            <a:r>
              <a:rPr lang="ru-RU" sz="1500" b="1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ts val="1500"/>
              </a:lnSpc>
            </a:pPr>
            <a:r>
              <a:rPr lang="ru-RU" sz="1350" b="1" dirty="0">
                <a:solidFill>
                  <a:schemeClr val="bg1"/>
                </a:solidFill>
              </a:rPr>
              <a:t>(выделение субсидий на реализацию социально-значимых проектов и пр.)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75662" y="2086709"/>
            <a:ext cx="3940233" cy="1887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perspectiveAbove"/>
            <a:lightRig rig="threePt" dir="t"/>
          </a:scene3d>
          <a:sp3d prstMaterial="dkEdg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6">
                    <a:lumMod val="75000"/>
                  </a:schemeClr>
                </a:solidFill>
              </a:rPr>
              <a:t>• хозяйственная деятельность</a:t>
            </a:r>
          </a:p>
          <a:p>
            <a:pPr algn="ctr"/>
            <a:endParaRPr lang="ru-RU" sz="1500" b="1" dirty="0">
              <a:solidFill>
                <a:schemeClr val="bg1"/>
              </a:solidFill>
            </a:endParaRPr>
          </a:p>
          <a:p>
            <a:pPr algn="ctr">
              <a:lnSpc>
                <a:spcPts val="1350"/>
              </a:lnSpc>
            </a:pPr>
            <a:r>
              <a:rPr lang="ru-RU" sz="1500" b="1" dirty="0">
                <a:solidFill>
                  <a:schemeClr val="bg1"/>
                </a:solidFill>
              </a:rPr>
              <a:t> </a:t>
            </a:r>
            <a:r>
              <a:rPr lang="ru-RU" sz="1350" b="1" dirty="0">
                <a:solidFill>
                  <a:schemeClr val="bg1"/>
                </a:solidFill>
              </a:rPr>
              <a:t>(содержанию МКД, благоустройству  территории как за счет средств граждан, так и по договору с ОМСУ, с управляющей компанией)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4380" y="4284385"/>
            <a:ext cx="5422563" cy="17569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perspectiveAbove"/>
            <a:lightRig rig="threePt" dir="t"/>
          </a:scene3d>
          <a:sp3d prstMaterial="dkEdg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6">
                    <a:lumMod val="75000"/>
                  </a:schemeClr>
                </a:solidFill>
              </a:rPr>
              <a:t> • организация и проведение общественных работ</a:t>
            </a:r>
          </a:p>
          <a:p>
            <a:pPr algn="ctr"/>
            <a:endParaRPr lang="ru-RU" sz="1500" b="1" dirty="0">
              <a:solidFill>
                <a:schemeClr val="bg1"/>
              </a:solidFill>
            </a:endParaRPr>
          </a:p>
          <a:p>
            <a:pPr algn="ctr">
              <a:lnSpc>
                <a:spcPts val="1350"/>
              </a:lnSpc>
            </a:pPr>
            <a:r>
              <a:rPr lang="ru-RU" sz="1350" b="1" dirty="0">
                <a:solidFill>
                  <a:schemeClr val="bg1"/>
                </a:solidFill>
              </a:rPr>
              <a:t>(благоустройство территории: озеленение, оборудование мест отдыха, и д/площадок, ремонт дорог и тротуаров, вывоз ТБО и др.)</a:t>
            </a:r>
          </a:p>
        </p:txBody>
      </p:sp>
    </p:spTree>
    <p:extLst>
      <p:ext uri="{BB962C8B-B14F-4D97-AF65-F5344CB8AC3E}">
        <p14:creationId xmlns:p14="http://schemas.microsoft.com/office/powerpoint/2010/main" val="41682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051" y="493776"/>
            <a:ext cx="8415357" cy="6483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50" b="1" dirty="0">
                <a:solidFill>
                  <a:srgbClr val="C00000"/>
                </a:solidFill>
              </a:rPr>
              <a:t>Формы общественного контроля ТОС</a:t>
            </a:r>
          </a:p>
        </p:txBody>
      </p:sp>
      <p:sp>
        <p:nvSpPr>
          <p:cNvPr id="3" name="Блок-схема: ссылка на другую страницу 2"/>
          <p:cNvSpPr/>
          <p:nvPr/>
        </p:nvSpPr>
        <p:spPr>
          <a:xfrm>
            <a:off x="855743" y="2193514"/>
            <a:ext cx="2403230" cy="1589131"/>
          </a:xfrm>
          <a:prstGeom prst="flowChartOffpageConnector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50" b="1" dirty="0">
                <a:solidFill>
                  <a:schemeClr val="bg1"/>
                </a:solidFill>
              </a:rPr>
              <a:t>общественный мониторинг  </a:t>
            </a:r>
          </a:p>
        </p:txBody>
      </p:sp>
      <p:sp>
        <p:nvSpPr>
          <p:cNvPr id="11" name="Блок-схема: ссылка на другую страницу 10"/>
          <p:cNvSpPr/>
          <p:nvPr/>
        </p:nvSpPr>
        <p:spPr>
          <a:xfrm>
            <a:off x="3432939" y="2223391"/>
            <a:ext cx="2368061" cy="1559253"/>
          </a:xfrm>
          <a:prstGeom prst="flowChartOffpageConnector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50" b="1" dirty="0">
                <a:solidFill>
                  <a:schemeClr val="bg1"/>
                </a:solidFill>
              </a:rPr>
              <a:t>общественное обсуждение</a:t>
            </a:r>
          </a:p>
        </p:txBody>
      </p:sp>
      <p:sp>
        <p:nvSpPr>
          <p:cNvPr id="12" name="Блок-схема: ссылка на другую страницу 11"/>
          <p:cNvSpPr/>
          <p:nvPr/>
        </p:nvSpPr>
        <p:spPr>
          <a:xfrm>
            <a:off x="5974966" y="2223392"/>
            <a:ext cx="2244968" cy="1559252"/>
          </a:xfrm>
          <a:prstGeom prst="flowChartOffpageConnector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50" b="1" dirty="0">
                <a:solidFill>
                  <a:schemeClr val="bg1"/>
                </a:solidFill>
              </a:rPr>
              <a:t>участие в публичных слушаниях</a:t>
            </a:r>
          </a:p>
        </p:txBody>
      </p:sp>
      <p:sp>
        <p:nvSpPr>
          <p:cNvPr id="13" name="Блок-схема: ссылка на другую страницу 12"/>
          <p:cNvSpPr/>
          <p:nvPr/>
        </p:nvSpPr>
        <p:spPr>
          <a:xfrm>
            <a:off x="324198" y="4336126"/>
            <a:ext cx="8429105" cy="1736428"/>
          </a:xfrm>
          <a:prstGeom prst="flowChartOffpageConnector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chemeClr val="bg1"/>
              </a:solidFill>
            </a:endParaRPr>
          </a:p>
          <a:p>
            <a:pPr lvl="0" algn="ctr"/>
            <a:r>
              <a:rPr lang="ru-RU" b="1" dirty="0">
                <a:solidFill>
                  <a:schemeClr val="bg1"/>
                </a:solidFill>
              </a:rPr>
              <a:t>участие представителей ТОС в осуществлении общественного контроля в составе контролирующих органов </a:t>
            </a:r>
          </a:p>
          <a:p>
            <a:pPr lvl="0" algn="ctr"/>
            <a:endParaRPr lang="ru-RU" sz="1350" b="1" dirty="0">
              <a:solidFill>
                <a:schemeClr val="bg1"/>
              </a:solidFill>
            </a:endParaRPr>
          </a:p>
          <a:p>
            <a:pPr lvl="0" algn="ctr"/>
            <a:r>
              <a:rPr lang="ru-RU" b="1" dirty="0">
                <a:solidFill>
                  <a:schemeClr val="bg1"/>
                </a:solidFill>
              </a:rPr>
              <a:t>(групп, комитетов, комиссий)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803413" y="1142168"/>
            <a:ext cx="363474" cy="1051347"/>
          </a:xfrm>
          <a:prstGeom prst="downArrow">
            <a:avLst>
              <a:gd name="adj1" fmla="val 50000"/>
              <a:gd name="adj2" fmla="val 13063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Стрелка вниз 13"/>
          <p:cNvSpPr/>
          <p:nvPr/>
        </p:nvSpPr>
        <p:spPr>
          <a:xfrm>
            <a:off x="4383332" y="1142168"/>
            <a:ext cx="363474" cy="1051347"/>
          </a:xfrm>
          <a:prstGeom prst="downArrow">
            <a:avLst>
              <a:gd name="adj1" fmla="val 50000"/>
              <a:gd name="adj2" fmla="val 13063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трелка вниз 14"/>
          <p:cNvSpPr/>
          <p:nvPr/>
        </p:nvSpPr>
        <p:spPr>
          <a:xfrm>
            <a:off x="6917343" y="1142167"/>
            <a:ext cx="371206" cy="1051347"/>
          </a:xfrm>
          <a:prstGeom prst="downArrow">
            <a:avLst>
              <a:gd name="adj1" fmla="val 50000"/>
              <a:gd name="adj2" fmla="val 13063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Стрелка вниз 16"/>
          <p:cNvSpPr/>
          <p:nvPr/>
        </p:nvSpPr>
        <p:spPr>
          <a:xfrm>
            <a:off x="8233466" y="1142167"/>
            <a:ext cx="623318" cy="3193959"/>
          </a:xfrm>
          <a:prstGeom prst="downArrow">
            <a:avLst>
              <a:gd name="adj1" fmla="val 50000"/>
              <a:gd name="adj2" fmla="val 232573"/>
            </a:avLst>
          </a:prstGeom>
          <a:solidFill>
            <a:srgbClr val="EC97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Стрелка вниз 18"/>
          <p:cNvSpPr/>
          <p:nvPr/>
        </p:nvSpPr>
        <p:spPr>
          <a:xfrm>
            <a:off x="203189" y="1142167"/>
            <a:ext cx="623318" cy="3193959"/>
          </a:xfrm>
          <a:prstGeom prst="downArrow">
            <a:avLst>
              <a:gd name="adj1" fmla="val 50000"/>
              <a:gd name="adj2" fmla="val 232573"/>
            </a:avLst>
          </a:prstGeom>
          <a:solidFill>
            <a:srgbClr val="EC97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4620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5">
                <a:lumMod val="40000"/>
                <a:lumOff val="60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20431"/>
            <a:ext cx="8636000" cy="62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4" y="390770"/>
            <a:ext cx="3520487" cy="2721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bevelB prst="angle"/>
            <a:contourClr>
              <a:srgbClr val="969696"/>
            </a:contourClr>
          </a:sp3d>
        </p:spPr>
      </p:pic>
      <p:pic>
        <p:nvPicPr>
          <p:cNvPr id="12" name="Picture 2" descr="I:\Kab313\фото\севера 382копирова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7989" y="153700"/>
            <a:ext cx="4189046" cy="3012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bevelB prst="angle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35" y="3843614"/>
            <a:ext cx="3520800" cy="2722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bevelB prst="angle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" y="3843614"/>
            <a:ext cx="3514796" cy="272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bevelB prst="angle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277511" y="2749809"/>
            <a:ext cx="1374121" cy="30008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35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Возрождение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5922" y="6116525"/>
            <a:ext cx="1327608" cy="30008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35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Милосердие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0209" y="6130783"/>
            <a:ext cx="1842171" cy="30008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35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Новогодняя сказка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135" y="2749638"/>
            <a:ext cx="2114501" cy="30008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350"/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Первый раз в 1 класс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53" y="2899679"/>
            <a:ext cx="3818703" cy="2704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bevelB prst="angle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094897" y="5204414"/>
            <a:ext cx="3145413" cy="33855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350" b="1">
                <a:solidFill>
                  <a:srgbClr val="C00000"/>
                </a:solidFill>
              </a:defRPr>
            </a:lvl1pPr>
          </a:lstStyle>
          <a:p>
            <a:r>
              <a:rPr lang="ru-RU" sz="1600" dirty="0" smtClean="0"/>
              <a:t>БЛАГОТВОРИТЕЛЬНЫЕ АКЦИИ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35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0337"/>
            <a:ext cx="8972061" cy="669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" y="0"/>
            <a:ext cx="9128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5"/>
            <a:ext cx="9144000" cy="684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0" y="3849448"/>
            <a:ext cx="4008900" cy="2785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bevelB prst="angle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71" y="48530"/>
            <a:ext cx="3718215" cy="2908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bevelB prst="angle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4" y="137737"/>
            <a:ext cx="3492217" cy="2730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bevelB prst="angle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357227" y="2402347"/>
            <a:ext cx="2470548" cy="369332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Народная дружина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7725" y="6177903"/>
            <a:ext cx="2635658" cy="369332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Выделение участков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39" y="1939243"/>
            <a:ext cx="3830777" cy="2910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bevelB prst="angle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38" y="4165588"/>
            <a:ext cx="3719515" cy="2609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bevelB prst="angle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873500" y="6236568"/>
            <a:ext cx="2000869" cy="369332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Образцовая КП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2760" y="4480800"/>
            <a:ext cx="2297424" cy="369332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Мост поколений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657" y="2217681"/>
            <a:ext cx="2356696" cy="369332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Всего 142 объекта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8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4414" y="445478"/>
            <a:ext cx="8217295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C00000"/>
                </a:solidFill>
              </a:rPr>
              <a:t>Проблемы ТОС</a:t>
            </a:r>
            <a:endParaRPr lang="ru-RU" sz="5000" b="1" dirty="0">
              <a:solidFill>
                <a:srgbClr val="C00000"/>
              </a:solidFill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924773" y="1543835"/>
            <a:ext cx="3628289" cy="1305170"/>
          </a:xfrm>
          <a:prstGeom prst="bevel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дефицит общественников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4804435" y="1543835"/>
            <a:ext cx="3628365" cy="1305170"/>
          </a:xfrm>
          <a:prstGeom prst="bevel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д</a:t>
            </a:r>
            <a:r>
              <a:rPr lang="ru-RU" sz="2200" b="1" dirty="0" smtClean="0">
                <a:solidFill>
                  <a:srgbClr val="002060"/>
                </a:solidFill>
              </a:rPr>
              <a:t>ефицит времени </a:t>
            </a:r>
            <a:r>
              <a:rPr lang="ru-RU" sz="2200" b="1" dirty="0">
                <a:solidFill>
                  <a:srgbClr val="002060"/>
                </a:solidFill>
              </a:rPr>
              <a:t>у работающего </a:t>
            </a:r>
            <a:r>
              <a:rPr lang="ru-RU" sz="2200" b="1" dirty="0" smtClean="0">
                <a:solidFill>
                  <a:srgbClr val="002060"/>
                </a:solidFill>
              </a:rPr>
              <a:t>актива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89088" y="3417425"/>
            <a:ext cx="4463974" cy="1305170"/>
          </a:xfrm>
          <a:prstGeom prst="bevel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«иждивенческая позиция» населения</a:t>
            </a:r>
          </a:p>
        </p:txBody>
      </p:sp>
      <p:sp>
        <p:nvSpPr>
          <p:cNvPr id="10" name="Багетная рамка 9"/>
          <p:cNvSpPr/>
          <p:nvPr/>
        </p:nvSpPr>
        <p:spPr>
          <a:xfrm>
            <a:off x="4804435" y="3417425"/>
            <a:ext cx="4163650" cy="1305170"/>
          </a:xfrm>
          <a:prstGeom prst="bevel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финансовая </a:t>
            </a:r>
            <a:r>
              <a:rPr lang="ru-RU" sz="2200" b="1" dirty="0">
                <a:solidFill>
                  <a:srgbClr val="002060"/>
                </a:solidFill>
              </a:rPr>
              <a:t>необеспеченность деятельности ТОС</a:t>
            </a:r>
          </a:p>
        </p:txBody>
      </p:sp>
      <p:sp>
        <p:nvSpPr>
          <p:cNvPr id="11" name="Багетная рамка 10"/>
          <p:cNvSpPr/>
          <p:nvPr/>
        </p:nvSpPr>
        <p:spPr>
          <a:xfrm>
            <a:off x="1022551" y="5291015"/>
            <a:ext cx="7295484" cy="1305170"/>
          </a:xfrm>
          <a:prstGeom prst="bevel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недостаточность </a:t>
            </a:r>
            <a:r>
              <a:rPr lang="ru-RU" sz="2200" b="1" dirty="0">
                <a:solidFill>
                  <a:srgbClr val="002060"/>
                </a:solidFill>
              </a:rPr>
              <a:t>материального стимулирования активистов ТОС</a:t>
            </a:r>
          </a:p>
        </p:txBody>
      </p:sp>
    </p:spTree>
    <p:extLst>
      <p:ext uri="{BB962C8B-B14F-4D97-AF65-F5344CB8AC3E}">
        <p14:creationId xmlns:p14="http://schemas.microsoft.com/office/powerpoint/2010/main" val="19184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785869296"/>
              </p:ext>
            </p:extLst>
          </p:nvPr>
        </p:nvGraphicFramePr>
        <p:xfrm>
          <a:off x="226646" y="226646"/>
          <a:ext cx="8729785" cy="631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88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674" r="5674"/>
          <a:stretch>
            <a:fillRect/>
          </a:stretch>
        </p:blipFill>
        <p:spPr bwMode="auto">
          <a:xfrm>
            <a:off x="2786050" y="457626"/>
            <a:ext cx="6156368" cy="432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pic>
        <p:nvPicPr>
          <p:cNvPr id="3" name="Picture 2" descr="C:\Users\ZheletkovaT\Downloads\Рисунок2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694" y="428604"/>
            <a:ext cx="2422246" cy="4433962"/>
          </a:xfrm>
          <a:prstGeom prst="round2Diag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</p:pic>
      <p:sp>
        <p:nvSpPr>
          <p:cNvPr id="4" name="TextBox 3"/>
          <p:cNvSpPr txBox="1"/>
          <p:nvPr/>
        </p:nvSpPr>
        <p:spPr>
          <a:xfrm>
            <a:off x="246694" y="5102484"/>
            <a:ext cx="8636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Алексин</a:t>
            </a:r>
          </a:p>
        </p:txBody>
      </p:sp>
    </p:spTree>
    <p:extLst>
      <p:ext uri="{BB962C8B-B14F-4D97-AF65-F5344CB8AC3E}">
        <p14:creationId xmlns:p14="http://schemas.microsoft.com/office/powerpoint/2010/main" val="19279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1175384"/>
            <a:ext cx="6291383" cy="49596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  <a:bevelB w="114300" prst="artDeco"/>
          </a:sp3d>
        </p:spPr>
      </p:pic>
      <p:pic>
        <p:nvPicPr>
          <p:cNvPr id="3" name="Picture 2" descr="C:\Users\ZheletkovaT\Downloads\Рисунок2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105" y="1175384"/>
            <a:ext cx="2785726" cy="49596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  <a:bevelB w="114300" prst="artDeco"/>
          </a:sp3d>
        </p:spPr>
      </p:pic>
    </p:spTree>
    <p:extLst>
      <p:ext uri="{BB962C8B-B14F-4D97-AF65-F5344CB8AC3E}">
        <p14:creationId xmlns:p14="http://schemas.microsoft.com/office/powerpoint/2010/main" val="34956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9"/>
            <a:ext cx="9144000" cy="68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" y="0"/>
            <a:ext cx="9115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50" y="1032873"/>
            <a:ext cx="8237701" cy="479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5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283" y="942975"/>
            <a:ext cx="9448566" cy="50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" y="93785"/>
            <a:ext cx="8667261" cy="661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2645</TotalTime>
  <Words>377</Words>
  <Application>Microsoft Office PowerPoint</Application>
  <PresentationFormat>Экран (4:3)</PresentationFormat>
  <Paragraphs>98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Century Gothic</vt:lpstr>
      <vt:lpstr>Monotype Corsiva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Михайловна Желеткова</dc:creator>
  <cp:lastModifiedBy>Татьяна Михайловна Желеткова</cp:lastModifiedBy>
  <cp:revision>178</cp:revision>
  <dcterms:created xsi:type="dcterms:W3CDTF">2015-09-08T08:24:59Z</dcterms:created>
  <dcterms:modified xsi:type="dcterms:W3CDTF">2015-10-14T14:40:50Z</dcterms:modified>
</cp:coreProperties>
</file>