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  <p:sldMasterId id="2147483980" r:id="rId2"/>
    <p:sldMasterId id="2147484022" r:id="rId3"/>
  </p:sldMasterIdLst>
  <p:notesMasterIdLst>
    <p:notesMasterId r:id="rId27"/>
  </p:notesMasterIdLst>
  <p:sldIdLst>
    <p:sldId id="256" r:id="rId4"/>
    <p:sldId id="257" r:id="rId5"/>
    <p:sldId id="259" r:id="rId6"/>
    <p:sldId id="261" r:id="rId7"/>
    <p:sldId id="267" r:id="rId8"/>
    <p:sldId id="262" r:id="rId9"/>
    <p:sldId id="263" r:id="rId10"/>
    <p:sldId id="265" r:id="rId11"/>
    <p:sldId id="280" r:id="rId12"/>
    <p:sldId id="281" r:id="rId13"/>
    <p:sldId id="264" r:id="rId14"/>
    <p:sldId id="282" r:id="rId15"/>
    <p:sldId id="283" r:id="rId16"/>
    <p:sldId id="268" r:id="rId17"/>
    <p:sldId id="269" r:id="rId18"/>
    <p:sldId id="270" r:id="rId19"/>
    <p:sldId id="271" r:id="rId20"/>
    <p:sldId id="284" r:id="rId21"/>
    <p:sldId id="285" r:id="rId22"/>
    <p:sldId id="272" r:id="rId23"/>
    <p:sldId id="275" r:id="rId24"/>
    <p:sldId id="27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E802A-1797-40A9-A371-BD059FD1E61B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D5A3E-43F5-4016-9940-E6EB357A8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1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D5A3E-43F5-4016-9940-E6EB357A81E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5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0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780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983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10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438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37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10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61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56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56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1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31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419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0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09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33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77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74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31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128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9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096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68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78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708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969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96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74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70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70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793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9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2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0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8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8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94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20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44711D-014D-4469-A67C-CF77BF74337F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924D3F-4D32-4F9B-8961-DFE8052EA1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2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190" y="305567"/>
            <a:ext cx="8991600" cy="5006716"/>
          </a:xfrm>
        </p:spPr>
        <p:txBody>
          <a:bodyPr>
            <a:normAutofit/>
          </a:bodyPr>
          <a:lstStyle/>
          <a:p>
            <a:br>
              <a:rPr lang="ru-RU" dirty="0"/>
            </a:b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Территориальное общественное самоуправление</a:t>
            </a:r>
            <a:b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Воронежской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7" b="19670"/>
          <a:stretch/>
        </p:blipFill>
        <p:spPr>
          <a:xfrm>
            <a:off x="9759071" y="305567"/>
            <a:ext cx="1787719" cy="10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10" y="22273"/>
            <a:ext cx="10205589" cy="1450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747" y="3913800"/>
            <a:ext cx="4541761" cy="2730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10" y="1348942"/>
            <a:ext cx="4491378" cy="30964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63508" y="1764183"/>
            <a:ext cx="522849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Благоустройство сквера «Островок любви»</a:t>
            </a:r>
          </a:p>
          <a:p>
            <a:endParaRPr lang="ru-R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органа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Селяночка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Почепское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Лискинский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98 человек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790 000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гранта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150 000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Вклад жителей: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оборудованы и установлены элементы зоны отдыха.</a:t>
            </a:r>
          </a:p>
        </p:txBody>
      </p:sp>
    </p:spTree>
    <p:extLst>
      <p:ext uri="{BB962C8B-B14F-4D97-AF65-F5344CB8AC3E}">
        <p14:creationId xmlns:p14="http://schemas.microsoft.com/office/powerpoint/2010/main" val="2460381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28" y="1452316"/>
            <a:ext cx="3183221" cy="4770472"/>
          </a:xfrm>
        </p:spPr>
      </p:pic>
      <p:sp>
        <p:nvSpPr>
          <p:cNvPr id="11" name="Прямоугольник 10"/>
          <p:cNvSpPr/>
          <p:nvPr/>
        </p:nvSpPr>
        <p:spPr>
          <a:xfrm>
            <a:off x="1656064" y="380945"/>
            <a:ext cx="10116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Примеры реализованных инициатив в 201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27077" y="1452316"/>
            <a:ext cx="61452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ТОСовцы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восстановили вековой колодец «Дедушка»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органа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«Богородские холмы»,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Криниченское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Острогожский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19 человек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66 000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гранта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147 000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Вклад жителей: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20 000 р., проведение субботников, вывоз мусора, укладка тротуарной плитки, посадка цветов</a:t>
            </a:r>
            <a:r>
              <a:rPr lang="ru-RU" sz="1900" dirty="0"/>
              <a:t>.</a:t>
            </a:r>
          </a:p>
          <a:p>
            <a:r>
              <a:rPr lang="ru-RU" dirty="0"/>
              <a:t> 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44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53" y="3713871"/>
            <a:ext cx="4517043" cy="301411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232309"/>
            <a:ext cx="10445708" cy="1005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615" y="1406769"/>
            <a:ext cx="4347365" cy="28906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32320" y="1406769"/>
            <a:ext cx="505968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«Дворик детства» – благоустройство детской площадки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органа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Студенок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Кривоносовское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Россошанский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 250 человек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8 000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гранта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110 000 р.</a:t>
            </a:r>
          </a:p>
          <a:p>
            <a:endParaRPr lang="ru-R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Вклад жителей: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12 000 р. , вырубка, погрузка и вывоз деревьев, уборка территории, изготовление, установка и покраска скамеек и урн.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80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4" y="2020570"/>
            <a:ext cx="5257242" cy="350803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0" y="302648"/>
            <a:ext cx="10303133" cy="9632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80627" y="1487299"/>
            <a:ext cx="5514535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Творческий подход к благоустройству родника</a:t>
            </a:r>
          </a:p>
          <a:p>
            <a:endParaRPr lang="ru-R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органа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«Заря», Октябрьское сельское поселение,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Поворинский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endParaRPr lang="ru-R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ТОС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 69 человек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70 000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Сумма гранта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180 000 р.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Вклад жителей: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уборка прилегающей территории от мусора, расчистка водостока, резка по дереву, укладка плитки, установка объектов.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8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805" y="292414"/>
            <a:ext cx="7887225" cy="78915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71183" y="739976"/>
            <a:ext cx="7729728" cy="4347147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33 обучающих форума во всех муниципальных районах Воронежской области каждый год;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обучение муниципальных служащих по программе курсов повышения квалификации «Развитие системы территориального общественного самоуправления на территории Воронежской области» совместно с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зональные форумы местных сообществ.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71" y="4372039"/>
            <a:ext cx="4114081" cy="230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37" y="4372039"/>
            <a:ext cx="3525281" cy="2350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911" y="1885072"/>
            <a:ext cx="306704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9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354" y="608618"/>
            <a:ext cx="7887225" cy="78915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641851" y="1538990"/>
            <a:ext cx="7729728" cy="21735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Воронежской области в 2016 году также впервые был запущен конкурс «Лучшее территориальное общественное самоуправление» по двум номинациям: лучший председатель и лучшая инициатива ТОС. Из 200 заявок, поступивших в конкурсную комиссию, было отобрано 50 победителей.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3544403"/>
            <a:ext cx="4509101" cy="2994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93" y="3544659"/>
            <a:ext cx="4506065" cy="29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2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664889"/>
            <a:ext cx="9135559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Расширение направлений реализации проектов ТОС в 2017 г.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786117" y="2183951"/>
            <a:ext cx="7452511" cy="3710411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развитие спорта и физической культуры;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развитие городского и сельского туризма;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досуга населения;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увековечивание памяти;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комфортной среды.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362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4" y="311671"/>
            <a:ext cx="7887225" cy="139526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Освещение деятельности ТОС Воронежской области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www.tosvrn.ru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48492" y="2113614"/>
            <a:ext cx="7452511" cy="25932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3125" r="1573" b="5276"/>
          <a:stretch/>
        </p:blipFill>
        <p:spPr>
          <a:xfrm>
            <a:off x="2448492" y="1935953"/>
            <a:ext cx="8973362" cy="46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6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4952" y="348567"/>
            <a:ext cx="78966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Освещение деятельности ТОС Воронежской области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www.tosvrn.ru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283" t="3125" r="11329" b="5529"/>
          <a:stretch/>
        </p:blipFill>
        <p:spPr>
          <a:xfrm>
            <a:off x="2839666" y="2102893"/>
            <a:ext cx="7471951" cy="46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8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17" r="11653" b="6387"/>
          <a:stretch/>
        </p:blipFill>
        <p:spPr>
          <a:xfrm>
            <a:off x="2285971" y="1899139"/>
            <a:ext cx="8192957" cy="4712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71" y="0"/>
            <a:ext cx="790110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1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4" y="664889"/>
            <a:ext cx="7887225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и назначение ТОС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982" y="2007530"/>
            <a:ext cx="8629125" cy="418225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360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ea typeface="Arial Unicode MS" pitchFamily="34" charset="-128"/>
                <a:cs typeface="Arial" pitchFamily="34" charset="0"/>
              </a:rPr>
              <a:t>	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Территориальное общественное самоуправление (ТОС) -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самоорганизация граждан по месту их жительства (подъезд, дом, микрорайон и т.д.) для самостоятельного и под свою ответственность осуществления собственных инициатив по вопросам местного значения.</a:t>
            </a:r>
          </a:p>
          <a:p>
            <a:pPr marL="85725" indent="0" algn="just"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	ст. 27 Федерального закона № 131-ФЗ «Об общих принципах      организации местного самоуправления в Российской Федерации»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94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62" y="453875"/>
            <a:ext cx="9791114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Освещение деятельности ТОС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Воронежской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6258" t="4608" r="11137" b="6097"/>
          <a:stretch/>
        </p:blipFill>
        <p:spPr>
          <a:xfrm>
            <a:off x="1434408" y="1533379"/>
            <a:ext cx="5082458" cy="3173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2954" t="4560" r="5120" b="7530"/>
          <a:stretch/>
        </p:blipFill>
        <p:spPr>
          <a:xfrm>
            <a:off x="6654019" y="3260322"/>
            <a:ext cx="5359790" cy="31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3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90316"/>
            <a:ext cx="7887225" cy="789157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Каталог ТОС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48492" y="2113614"/>
            <a:ext cx="7452511" cy="25932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4323" t="16472" r="15398" b="5891"/>
          <a:stretch/>
        </p:blipFill>
        <p:spPr>
          <a:xfrm>
            <a:off x="2448492" y="1420804"/>
            <a:ext cx="7929798" cy="4925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4171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664889"/>
            <a:ext cx="7887225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Перспективы развития ТОС Воронежской области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665850" y="1711584"/>
            <a:ext cx="7452511" cy="4744386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расширение источников финансовой поддержки;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проработка механизмов эффективного взаимодействия ОМСУ с органами ТОС;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Общественных советов ТОС в муниципальных районах и городских округах;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обучающих мероприятий.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29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9081" y="765495"/>
            <a:ext cx="7887225" cy="341775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7" b="19670"/>
          <a:stretch/>
        </p:blipFill>
        <p:spPr>
          <a:xfrm>
            <a:off x="9221431" y="442882"/>
            <a:ext cx="1787719" cy="10146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3379" y="4183254"/>
            <a:ext cx="1014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Члены областного общественного совета по развитию ТОС Воронежской области :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Базарова Алина Владимировна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тел.: 8-952-550-87-97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Юшкевич Юлия Сергеевна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тел.:  8-908-145-01-48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93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5" y="664889"/>
            <a:ext cx="7887225" cy="78915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Цели развития института ТОС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5202" y="2038843"/>
            <a:ext cx="8767936" cy="4024332"/>
          </a:xfrm>
        </p:spPr>
        <p:txBody>
          <a:bodyPr>
            <a:normAutofit/>
          </a:bodyPr>
          <a:lstStyle/>
          <a:p>
            <a:pPr marL="358775" indent="0" fontAlgn="base">
              <a:spcBef>
                <a:spcPct val="0"/>
              </a:spcBef>
              <a:spcAft>
                <a:spcPts val="1200"/>
              </a:spcAft>
              <a:buClrTx/>
              <a:buNone/>
              <a:tabLst>
                <a:tab pos="630238" algn="l"/>
              </a:tabLs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поддержка и реализация инициатив населения по решению локальных проблем;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 indent="0" fontAlgn="base">
              <a:spcBef>
                <a:spcPct val="0"/>
              </a:spcBef>
              <a:spcAft>
                <a:spcPts val="1200"/>
              </a:spcAft>
              <a:buClrTx/>
              <a:buNone/>
              <a:tabLst>
                <a:tab pos="630238" algn="l"/>
              </a:tabLs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обеспечение управления на основе «запросов снизу»;</a:t>
            </a:r>
          </a:p>
          <a:p>
            <a:pPr marL="358775" indent="0" fontAlgn="base">
              <a:spcBef>
                <a:spcPct val="0"/>
              </a:spcBef>
              <a:spcAft>
                <a:spcPts val="1200"/>
              </a:spcAft>
              <a:buNone/>
              <a:tabLst>
                <a:tab pos="630238" algn="l"/>
              </a:tabLs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расширение публичного пространства работы органов власти;</a:t>
            </a:r>
          </a:p>
          <a:p>
            <a:pPr marL="358775" indent="0" fontAlgn="base">
              <a:spcBef>
                <a:spcPct val="0"/>
              </a:spcBef>
              <a:spcAft>
                <a:spcPts val="1200"/>
              </a:spcAft>
              <a:buClrTx/>
              <a:buNone/>
              <a:tabLst>
                <a:tab pos="630238" algn="l"/>
              </a:tabLs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наполнение кадрового резерва на местах;</a:t>
            </a:r>
          </a:p>
          <a:p>
            <a:pPr marL="358775" indent="0" fontAlgn="base">
              <a:spcBef>
                <a:spcPct val="0"/>
              </a:spcBef>
              <a:spcAft>
                <a:spcPts val="1200"/>
              </a:spcAft>
              <a:buNone/>
              <a:tabLst>
                <a:tab pos="630238" algn="l"/>
              </a:tabLst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 развитие добровольчества.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360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3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ОС СХЕМА.jpg"/>
          <p:cNvPicPr>
            <a:picLocks noChangeAspect="1"/>
          </p:cNvPicPr>
          <p:nvPr/>
        </p:nvPicPr>
        <p:blipFill rotWithShape="1">
          <a:blip r:embed="rId2" cstate="print"/>
          <a:srcRect l="5596"/>
          <a:stretch/>
        </p:blipFill>
        <p:spPr>
          <a:xfrm>
            <a:off x="3038622" y="1110628"/>
            <a:ext cx="7538049" cy="57473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32" y="-196947"/>
            <a:ext cx="9775850" cy="18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2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201" y="510653"/>
            <a:ext cx="7887225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Технология реализации проектов ТОС в Воронежской области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3" t="19313" r="18509" b="10917"/>
          <a:stretch/>
        </p:blipFill>
        <p:spPr>
          <a:xfrm>
            <a:off x="2182828" y="1299811"/>
            <a:ext cx="9284831" cy="560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755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5289" y="300971"/>
            <a:ext cx="7887225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Итоги реализации инициатив в 2015 г.</a:t>
            </a:r>
          </a:p>
        </p:txBody>
      </p:sp>
      <p:pic>
        <p:nvPicPr>
          <p:cNvPr id="5" name="Рисунок 4" descr="ТОС 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7403" y="1333097"/>
            <a:ext cx="7455111" cy="53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0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404" y="355060"/>
            <a:ext cx="7887225" cy="789157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Итоги реализации инициатив в 2016 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148" t="34246" r="42000" b="11111"/>
          <a:stretch/>
        </p:blipFill>
        <p:spPr bwMode="auto">
          <a:xfrm>
            <a:off x="2543944" y="1655596"/>
            <a:ext cx="7929349" cy="520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795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989" y="411671"/>
            <a:ext cx="9843034" cy="78915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Примеры реализованных инициатив в 2015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4" y="2278967"/>
            <a:ext cx="4971082" cy="3320578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6414868" y="1725050"/>
            <a:ext cx="5777132" cy="500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Детская площадка в Солонцах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органа ТОС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Солонецкое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Старинское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поселение, Каширский район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ТОС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140 человек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15 000 р.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Сумма гранта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99 000 р.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Вклад жителей: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установка элементов площадки, прокладка велосипедных дорожек, благоустройство территории.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716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852" y="1"/>
            <a:ext cx="10018713" cy="144897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Примеры реализованных инициатив в 2015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4868" y="1561514"/>
            <a:ext cx="5777132" cy="500809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«Кийков родник»: воссоздание и благоустройство родника с богатой историей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органа ТОС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«Вымпел»,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Гороховское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сельское поселение,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Верхнемамонский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членов ТОС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1200 человек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10 000 р.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Сумма гранта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100 000 р.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Вклад жителей: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расчищена от старых деревьев дорога к роднику, прорыты канавы для воды, сооружен помост, ведущий к роднику, созданы декоративные объекты, установлены щиты и беседка.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91" y="2232643"/>
            <a:ext cx="4963802" cy="35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0102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раллакс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397</TotalTime>
  <Words>633</Words>
  <Application>Microsoft Office PowerPoint</Application>
  <PresentationFormat>Широкоэкранный</PresentationFormat>
  <Paragraphs>110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Arial Unicode MS</vt:lpstr>
      <vt:lpstr>Calibri</vt:lpstr>
      <vt:lpstr>Calibri Light</vt:lpstr>
      <vt:lpstr>Corbel</vt:lpstr>
      <vt:lpstr>Wingdings 2</vt:lpstr>
      <vt:lpstr>HDOfficeLightV0</vt:lpstr>
      <vt:lpstr>1_HDOfficeLightV0</vt:lpstr>
      <vt:lpstr>Параллакс</vt:lpstr>
      <vt:lpstr> Территориальное общественное самоуправление Воронежской области</vt:lpstr>
      <vt:lpstr>Определение и назначение ТОС  </vt:lpstr>
      <vt:lpstr>Цели развития института ТОС </vt:lpstr>
      <vt:lpstr>Презентация PowerPoint</vt:lpstr>
      <vt:lpstr>Технология реализации проектов ТОС в Воронежской области</vt:lpstr>
      <vt:lpstr>Итоги реализации инициатив в 2015 г.</vt:lpstr>
      <vt:lpstr>Итоги реализации инициатив в 2016 г.</vt:lpstr>
      <vt:lpstr>Примеры реализованных инициатив в 2015 г.</vt:lpstr>
      <vt:lpstr>Примеры реализованных инициатив в 2015 г.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Методическое обеспечение</vt:lpstr>
      <vt:lpstr>Методическое обеспечение</vt:lpstr>
      <vt:lpstr>Расширение направлений реализации проектов ТОС в 2017 г.</vt:lpstr>
      <vt:lpstr>Освещение деятельности ТОС Воронежской области  www.tosvrn.ru</vt:lpstr>
      <vt:lpstr>Презентация PowerPoint</vt:lpstr>
      <vt:lpstr>Презентация PowerPoint</vt:lpstr>
      <vt:lpstr>Освещение деятельности ТОС  Воронежской области</vt:lpstr>
      <vt:lpstr>Каталог ТОС</vt:lpstr>
      <vt:lpstr>Перспективы развития ТОС Воронежской области</vt:lpstr>
      <vt:lpstr>   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Территориальное общественное самоуправление Воронежской области</dc:title>
  <dc:creator>Иван Иванов</dc:creator>
  <cp:lastModifiedBy>Иван Иванов</cp:lastModifiedBy>
  <cp:revision>65</cp:revision>
  <dcterms:created xsi:type="dcterms:W3CDTF">2017-03-14T12:52:31Z</dcterms:created>
  <dcterms:modified xsi:type="dcterms:W3CDTF">2017-03-27T13:35:58Z</dcterms:modified>
</cp:coreProperties>
</file>