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41"/>
  </p:notesMasterIdLst>
  <p:sldIdLst>
    <p:sldId id="256" r:id="rId2"/>
    <p:sldId id="291" r:id="rId3"/>
    <p:sldId id="292" r:id="rId4"/>
    <p:sldId id="257" r:id="rId5"/>
    <p:sldId id="294" r:id="rId6"/>
    <p:sldId id="290" r:id="rId7"/>
    <p:sldId id="258" r:id="rId8"/>
    <p:sldId id="307" r:id="rId9"/>
    <p:sldId id="308" r:id="rId10"/>
    <p:sldId id="309" r:id="rId11"/>
    <p:sldId id="295" r:id="rId12"/>
    <p:sldId id="259" r:id="rId13"/>
    <p:sldId id="284" r:id="rId14"/>
    <p:sldId id="260" r:id="rId15"/>
    <p:sldId id="285" r:id="rId16"/>
    <p:sldId id="262" r:id="rId17"/>
    <p:sldId id="286" r:id="rId18"/>
    <p:sldId id="265" r:id="rId19"/>
    <p:sldId id="266" r:id="rId20"/>
    <p:sldId id="289" r:id="rId21"/>
    <p:sldId id="287" r:id="rId22"/>
    <p:sldId id="288" r:id="rId23"/>
    <p:sldId id="268" r:id="rId24"/>
    <p:sldId id="278" r:id="rId25"/>
    <p:sldId id="279" r:id="rId26"/>
    <p:sldId id="280" r:id="rId27"/>
    <p:sldId id="281" r:id="rId28"/>
    <p:sldId id="282" r:id="rId29"/>
    <p:sldId id="296" r:id="rId30"/>
    <p:sldId id="297" r:id="rId31"/>
    <p:sldId id="298" r:id="rId32"/>
    <p:sldId id="299" r:id="rId33"/>
    <p:sldId id="300" r:id="rId34"/>
    <p:sldId id="301" r:id="rId35"/>
    <p:sldId id="306" r:id="rId36"/>
    <p:sldId id="302" r:id="rId37"/>
    <p:sldId id="303" r:id="rId38"/>
    <p:sldId id="304" r:id="rId39"/>
    <p:sldId id="305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B0F80-B097-4773-B47F-110127ECD1F0}" type="datetimeFigureOut">
              <a:rPr lang="ru-RU" smtClean="0"/>
              <a:t>24.06.2018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DC281-D978-456C-A0CF-ACD962AA3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98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8E65C-A62B-4707-89B5-A1F43CE58B1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593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26EC1-4EDA-4AF5-8176-B15B89802E2F}" type="datetimeFigureOut">
              <a:rPr lang="ru-RU" smtClean="0"/>
              <a:t>24.06.2018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1A230-ADBF-4E95-8232-8047CED032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26EC1-4EDA-4AF5-8176-B15B89802E2F}" type="datetimeFigureOut">
              <a:rPr lang="ru-RU" smtClean="0"/>
              <a:t>24.06.2018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1A230-ADBF-4E95-8232-8047CED032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26EC1-4EDA-4AF5-8176-B15B89802E2F}" type="datetimeFigureOut">
              <a:rPr lang="ru-RU" smtClean="0"/>
              <a:t>24.06.2018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1A230-ADBF-4E95-8232-8047CED032D8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А. Мешков: Интернет маркетинг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617BD-EAD7-4FDA-9C01-83A2282D97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5551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26EC1-4EDA-4AF5-8176-B15B89802E2F}" type="datetimeFigureOut">
              <a:rPr lang="ru-RU" smtClean="0"/>
              <a:t>24.06.2018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1A230-ADBF-4E95-8232-8047CED032D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26EC1-4EDA-4AF5-8176-B15B89802E2F}" type="datetimeFigureOut">
              <a:rPr lang="ru-RU" smtClean="0"/>
              <a:t>24.06.2018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1A230-ADBF-4E95-8232-8047CED032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26EC1-4EDA-4AF5-8176-B15B89802E2F}" type="datetimeFigureOut">
              <a:rPr lang="ru-RU" smtClean="0"/>
              <a:t>24.06.2018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1A230-ADBF-4E95-8232-8047CED032D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26EC1-4EDA-4AF5-8176-B15B89802E2F}" type="datetimeFigureOut">
              <a:rPr lang="ru-RU" smtClean="0"/>
              <a:t>24.06.2018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1A230-ADBF-4E95-8232-8047CED032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26EC1-4EDA-4AF5-8176-B15B89802E2F}" type="datetimeFigureOut">
              <a:rPr lang="ru-RU" smtClean="0"/>
              <a:t>24.06.2018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1A230-ADBF-4E95-8232-8047CED032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26EC1-4EDA-4AF5-8176-B15B89802E2F}" type="datetimeFigureOut">
              <a:rPr lang="ru-RU" smtClean="0"/>
              <a:t>24.06.2018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1A230-ADBF-4E95-8232-8047CED032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26EC1-4EDA-4AF5-8176-B15B89802E2F}" type="datetimeFigureOut">
              <a:rPr lang="ru-RU" smtClean="0"/>
              <a:t>24.06.2018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1A230-ADBF-4E95-8232-8047CED032D8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26EC1-4EDA-4AF5-8176-B15B89802E2F}" type="datetimeFigureOut">
              <a:rPr lang="ru-RU" smtClean="0"/>
              <a:t>24.06.2018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1A230-ADBF-4E95-8232-8047CED032D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2126EC1-4EDA-4AF5-8176-B15B89802E2F}" type="datetimeFigureOut">
              <a:rPr lang="ru-RU" smtClean="0"/>
              <a:t>24.06.2018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531A230-ADBF-4E95-8232-8047CED032D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icrosofttranslator.com/bv.aspx?from=en&amp;to=ru&amp;a=http://www.wipo.int/esd/maps/6.html" TargetMode="External"/><Relationship Id="rId13" Type="http://schemas.openxmlformats.org/officeDocument/2006/relationships/hyperlink" Target="https://www.microsofttranslator.com/bv.aspx?from=en&amp;to=ru&amp;a=http://www.wipo.int/esd/maps/11.html" TargetMode="External"/><Relationship Id="rId3" Type="http://schemas.openxmlformats.org/officeDocument/2006/relationships/hyperlink" Target="https://www.microsofttranslator.com/bv.aspx?from=en&amp;to=ru&amp;a=http://www.wipo.int/esd/maps/1.html" TargetMode="External"/><Relationship Id="rId7" Type="http://schemas.openxmlformats.org/officeDocument/2006/relationships/hyperlink" Target="https://www.microsofttranslator.com/bv.aspx?from=en&amp;to=ru&amp;a=http://www.wipo.int/esd/maps/5.html" TargetMode="External"/><Relationship Id="rId12" Type="http://schemas.openxmlformats.org/officeDocument/2006/relationships/hyperlink" Target="https://www.microsofttranslator.com/bv.aspx?from=en&amp;to=ru&amp;a=http://www.wipo.int/esd/maps/10.html" TargetMode="External"/><Relationship Id="rId17" Type="http://schemas.openxmlformats.org/officeDocument/2006/relationships/hyperlink" Target="https://www.microsofttranslator.com/bv.aspx?from=en&amp;to=ru&amp;a=http://www.wipo.int/esd/maps/15.html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www.microsofttranslator.com/bv.aspx?from=en&amp;to=ru&amp;a=http://www.wipo.int/esd/maps/14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icrosofttranslator.com/bv.aspx?from=en&amp;to=ru&amp;a=http://www.wipo.int/esd/maps/4.html" TargetMode="External"/><Relationship Id="rId11" Type="http://schemas.openxmlformats.org/officeDocument/2006/relationships/hyperlink" Target="https://www.microsofttranslator.com/bv.aspx?from=en&amp;to=ru&amp;a=http://www.wipo.int/esd/maps/9.html" TargetMode="External"/><Relationship Id="rId5" Type="http://schemas.openxmlformats.org/officeDocument/2006/relationships/hyperlink" Target="https://www.microsofttranslator.com/bv.aspx?from=en&amp;to=ru&amp;a=http://www.wipo.int/esd/maps/3.html" TargetMode="External"/><Relationship Id="rId15" Type="http://schemas.openxmlformats.org/officeDocument/2006/relationships/hyperlink" Target="https://www.microsofttranslator.com/bv.aspx?from=en&amp;to=ru&amp;a=http://www.wipo.int/esd/maps/13.html" TargetMode="External"/><Relationship Id="rId10" Type="http://schemas.openxmlformats.org/officeDocument/2006/relationships/hyperlink" Target="https://www.microsofttranslator.com/bv.aspx?from=en&amp;to=ru&amp;a=http://www.wipo.int/esd/maps/8.html" TargetMode="External"/><Relationship Id="rId4" Type="http://schemas.openxmlformats.org/officeDocument/2006/relationships/hyperlink" Target="https://www.microsofttranslator.com/bv.aspx?from=en&amp;to=ru&amp;a=http://www.wipo.int/esd/maps/2.html" TargetMode="External"/><Relationship Id="rId9" Type="http://schemas.openxmlformats.org/officeDocument/2006/relationships/hyperlink" Target="https://www.microsofttranslator.com/bv.aspx?from=en&amp;to=ru&amp;a=http://www.wipo.int/esd/maps/7.html" TargetMode="External"/><Relationship Id="rId14" Type="http://schemas.openxmlformats.org/officeDocument/2006/relationships/hyperlink" Target="https://www.microsofttranslator.com/bv.aspx?from=en&amp;to=ru&amp;a=http://www.wipo.int/esd/maps/12.html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Сущность и направления развития цифровой экономики Российской Федерации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Лектор  Поляков Владимир Александрович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93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5109" t="25929" r="10062" b="22986"/>
          <a:stretch/>
        </p:blipFill>
        <p:spPr bwMode="auto">
          <a:xfrm>
            <a:off x="251520" y="836712"/>
            <a:ext cx="8640960" cy="54726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5855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timul.online/upload/medialibrary/e02/e020123808936a2aefcbb4be9916d1e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6"/>
          <a:stretch/>
        </p:blipFill>
        <p:spPr bwMode="auto">
          <a:xfrm>
            <a:off x="14780" y="1052736"/>
            <a:ext cx="912922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332656"/>
            <a:ext cx="8640960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Технологические тренды цифровой экономики («Индустрия 4.0»)</a:t>
            </a:r>
            <a:endParaRPr lang="ru-RU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37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340768"/>
            <a:ext cx="8362916" cy="489364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355600"/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Врейтинге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цифровых экономик мира Россия занимает 39-е место, соседствуя с Китаем, Индией, Малайзией и Филиппинами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355600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5600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«Цифровыми» странами-лидерами на сегодняшний день являются Норвегия, Швеция и Швейцария. В топ-10 входят США, Великобритания, Дания, Финляндия, Сингапур, Южная Корея и Гонконг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355600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5600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Вклад цифровой экономики в экономику разных стран: Китай – 6,9%, США – 5,4%, Индия – 5,4% и Россия – 5,7%.  Вывод, в России сформировалась собственная цифровая экономика.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88640"/>
            <a:ext cx="8640960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цифровые экономики 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мира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66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293576"/>
              </p:ext>
            </p:extLst>
          </p:nvPr>
        </p:nvGraphicFramePr>
        <p:xfrm>
          <a:off x="2" y="44624"/>
          <a:ext cx="9143997" cy="686106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80765"/>
                <a:gridCol w="2818844"/>
                <a:gridCol w="1698647"/>
                <a:gridCol w="885386"/>
                <a:gridCol w="2299784"/>
                <a:gridCol w="960571"/>
              </a:tblGrid>
              <a:tr h="385938"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0" dirty="0">
                          <a:solidFill>
                            <a:srgbClr val="002060"/>
                          </a:solidFill>
                          <a:effectLst/>
                        </a:rPr>
                        <a:t>Ранг</a:t>
                      </a:r>
                      <a:endParaRPr lang="ru-RU" sz="1600" b="1" kern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6261" marR="3626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0" dirty="0">
                          <a:solidFill>
                            <a:srgbClr val="002060"/>
                          </a:solidFill>
                          <a:effectLst/>
                        </a:rPr>
                        <a:t>Имя кластера</a:t>
                      </a:r>
                      <a:endParaRPr lang="ru-RU" sz="1600" b="1" kern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6261" marR="36261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0">
                          <a:solidFill>
                            <a:srgbClr val="002060"/>
                          </a:solidFill>
                          <a:effectLst/>
                        </a:rPr>
                        <a:t>Крупнейший заявитель</a:t>
                      </a:r>
                      <a:endParaRPr lang="ru-RU" sz="1600" b="1" kern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6261" marR="36261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0">
                          <a:solidFill>
                            <a:srgbClr val="002060"/>
                          </a:solidFill>
                          <a:effectLst/>
                        </a:rPr>
                        <a:t>Основная область технологии</a:t>
                      </a:r>
                      <a:endParaRPr lang="ru-RU" sz="1600" b="1" kern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6261" marR="36261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7689">
                <a:tc>
                  <a:txBody>
                    <a:bodyPr/>
                    <a:lstStyle/>
                    <a:p>
                      <a:pPr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600" b="1" kern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6261" marR="3626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600" b="1" kern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6261" marR="3626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0" dirty="0">
                          <a:solidFill>
                            <a:srgbClr val="002060"/>
                          </a:solidFill>
                          <a:effectLst/>
                        </a:rPr>
                        <a:t>Имя</a:t>
                      </a:r>
                      <a:endParaRPr lang="ru-RU" sz="1600" b="1" kern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6261" marR="3626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0">
                          <a:solidFill>
                            <a:srgbClr val="002060"/>
                          </a:solidFill>
                          <a:effectLst/>
                        </a:rPr>
                        <a:t>Доля заявок РСТ</a:t>
                      </a:r>
                      <a:endParaRPr lang="ru-RU" sz="1600" b="1" kern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6261" marR="3626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0">
                          <a:solidFill>
                            <a:srgbClr val="002060"/>
                          </a:solidFill>
                          <a:effectLst/>
                        </a:rPr>
                        <a:t>Имя</a:t>
                      </a:r>
                      <a:endParaRPr lang="ru-RU" sz="1600" b="1" kern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6261" marR="3626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0">
                          <a:solidFill>
                            <a:srgbClr val="002060"/>
                          </a:solidFill>
                          <a:effectLst/>
                        </a:rPr>
                        <a:t>Доля заявок РСТ</a:t>
                      </a:r>
                      <a:endParaRPr lang="ru-RU" sz="1600" b="1" kern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6261" marR="36261" marT="0" marB="0" anchor="ctr">
                    <a:solidFill>
                      <a:schemeClr val="bg1"/>
                    </a:solidFill>
                  </a:tcPr>
                </a:tc>
              </a:tr>
              <a:tr h="311660">
                <a:tc>
                  <a:txBody>
                    <a:bodyPr/>
                    <a:lstStyle/>
                    <a:p>
                      <a:pPr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600" b="1" kern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6261" marR="3626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kern="0" dirty="0">
                          <a:solidFill>
                            <a:srgbClr val="002060"/>
                          </a:solidFill>
                          <a:effectLst/>
                          <a:hlinkClick r:id="rId3"/>
                        </a:rPr>
                        <a:t>Токио Йокогама</a:t>
                      </a:r>
                      <a:endParaRPr lang="ru-RU" sz="1600" b="1" u="none" kern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6261" marR="3626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0">
                          <a:solidFill>
                            <a:srgbClr val="002060"/>
                          </a:solidFill>
                          <a:effectLst/>
                        </a:rPr>
                        <a:t>Mitsubishi Electric</a:t>
                      </a:r>
                      <a:endParaRPr lang="ru-RU" sz="1600" b="1" kern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6261" marR="3626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>
                          <a:solidFill>
                            <a:srgbClr val="002060"/>
                          </a:solidFill>
                          <a:effectLst/>
                        </a:rPr>
                        <a:t>6.4</a:t>
                      </a:r>
                      <a:endParaRPr lang="ru-RU" sz="1600" b="1" kern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6261" marR="3626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0">
                          <a:solidFill>
                            <a:srgbClr val="002060"/>
                          </a:solidFill>
                          <a:effectLst/>
                        </a:rPr>
                        <a:t>Эл. машины, аппараты, энергия</a:t>
                      </a:r>
                      <a:endParaRPr lang="ru-RU" sz="1600" b="1" kern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6261" marR="3626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0">
                          <a:solidFill>
                            <a:srgbClr val="002060"/>
                          </a:solidFill>
                          <a:effectLst/>
                        </a:rPr>
                        <a:t>6.3</a:t>
                      </a:r>
                      <a:endParaRPr lang="ru-RU" sz="1600" b="1" kern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6261" marR="36261" marT="0" marB="0">
                    <a:solidFill>
                      <a:schemeClr val="bg1"/>
                    </a:solidFill>
                  </a:tcPr>
                </a:tc>
              </a:tr>
              <a:tr h="219717">
                <a:tc>
                  <a:txBody>
                    <a:bodyPr/>
                    <a:lstStyle/>
                    <a:p>
                      <a:pPr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600" b="1" kern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6261" marR="3626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kern="0" dirty="0" err="1">
                          <a:solidFill>
                            <a:srgbClr val="002060"/>
                          </a:solidFill>
                          <a:effectLst/>
                          <a:hlinkClick r:id="rId4"/>
                        </a:rPr>
                        <a:t>Шэньчжэнь</a:t>
                      </a:r>
                      <a:r>
                        <a:rPr lang="ru-RU" sz="1600" b="1" u="none" kern="0" dirty="0">
                          <a:solidFill>
                            <a:srgbClr val="002060"/>
                          </a:solidFill>
                          <a:effectLst/>
                          <a:hlinkClick r:id="rId4"/>
                        </a:rPr>
                        <a:t>-Гонконг</a:t>
                      </a:r>
                      <a:endParaRPr lang="ru-RU" sz="1600" b="1" u="none" kern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6261" marR="3626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0" dirty="0">
                          <a:solidFill>
                            <a:srgbClr val="002060"/>
                          </a:solidFill>
                          <a:effectLst/>
                        </a:rPr>
                        <a:t>Корпорация ZTE</a:t>
                      </a:r>
                      <a:endParaRPr lang="ru-RU" sz="1600" b="1" kern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6261" marR="3626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>
                          <a:solidFill>
                            <a:srgbClr val="002060"/>
                          </a:solidFill>
                          <a:effectLst/>
                        </a:rPr>
                        <a:t>32.4</a:t>
                      </a:r>
                      <a:endParaRPr lang="ru-RU" sz="1600" b="1" kern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6261" marR="3626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0">
                          <a:solidFill>
                            <a:srgbClr val="002060"/>
                          </a:solidFill>
                          <a:effectLst/>
                        </a:rPr>
                        <a:t>Цифровая связь</a:t>
                      </a:r>
                      <a:endParaRPr lang="ru-RU" sz="1600" b="1" kern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6261" marR="3626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>
                          <a:solidFill>
                            <a:srgbClr val="002060"/>
                          </a:solidFill>
                          <a:effectLst/>
                        </a:rPr>
                        <a:t>41.2</a:t>
                      </a:r>
                      <a:endParaRPr lang="ru-RU" sz="1600" b="1" kern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6261" marR="36261" marT="0" marB="0">
                    <a:solidFill>
                      <a:schemeClr val="bg1"/>
                    </a:solidFill>
                  </a:tcPr>
                </a:tc>
              </a:tr>
              <a:tr h="415545">
                <a:tc>
                  <a:txBody>
                    <a:bodyPr/>
                    <a:lstStyle/>
                    <a:p>
                      <a:pPr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600" b="1" kern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6261" marR="3626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kern="0" dirty="0">
                          <a:solidFill>
                            <a:srgbClr val="002060"/>
                          </a:solidFill>
                          <a:effectLst/>
                          <a:hlinkClick r:id="rId5"/>
                        </a:rPr>
                        <a:t>Сан-Хосе-Сан-Франциско, Калифорния</a:t>
                      </a:r>
                      <a:endParaRPr lang="ru-RU" sz="1600" b="1" u="none" kern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6261" marR="3626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0">
                          <a:solidFill>
                            <a:srgbClr val="002060"/>
                          </a:solidFill>
                          <a:effectLst/>
                        </a:rPr>
                        <a:t>Google</a:t>
                      </a:r>
                      <a:endParaRPr lang="ru-RU" sz="1600" b="1" kern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6261" marR="3626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>
                          <a:solidFill>
                            <a:srgbClr val="002060"/>
                          </a:solidFill>
                          <a:effectLst/>
                        </a:rPr>
                        <a:t>6.5</a:t>
                      </a:r>
                      <a:endParaRPr lang="ru-RU" sz="1600" b="1" kern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6261" marR="3626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0">
                          <a:solidFill>
                            <a:srgbClr val="002060"/>
                          </a:solidFill>
                          <a:effectLst/>
                        </a:rPr>
                        <a:t>Компьютерные технологии</a:t>
                      </a:r>
                      <a:endParaRPr lang="ru-RU" sz="1600" b="1" kern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6261" marR="3626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>
                          <a:solidFill>
                            <a:srgbClr val="002060"/>
                          </a:solidFill>
                          <a:effectLst/>
                        </a:rPr>
                        <a:t>18.3</a:t>
                      </a:r>
                      <a:endParaRPr lang="ru-RU" sz="1600" b="1" kern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6261" marR="36261" marT="0" marB="0">
                    <a:solidFill>
                      <a:schemeClr val="bg1"/>
                    </a:solidFill>
                  </a:tcPr>
                </a:tc>
              </a:tr>
              <a:tr h="219717">
                <a:tc>
                  <a:txBody>
                    <a:bodyPr/>
                    <a:lstStyle/>
                    <a:p>
                      <a:pPr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ru-RU" sz="1600" b="1" kern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6261" marR="3626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kern="0" dirty="0">
                          <a:solidFill>
                            <a:srgbClr val="002060"/>
                          </a:solidFill>
                          <a:effectLst/>
                          <a:hlinkClick r:id="rId6"/>
                        </a:rPr>
                        <a:t>Сеул</a:t>
                      </a:r>
                      <a:endParaRPr lang="ru-RU" sz="1600" b="1" u="none" kern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6261" marR="3626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0">
                          <a:solidFill>
                            <a:srgbClr val="002060"/>
                          </a:solidFill>
                          <a:effectLst/>
                        </a:rPr>
                        <a:t>Компания LG Electronics</a:t>
                      </a:r>
                      <a:endParaRPr lang="ru-RU" sz="1600" b="1" kern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6261" marR="3626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>
                          <a:solidFill>
                            <a:srgbClr val="002060"/>
                          </a:solidFill>
                          <a:effectLst/>
                        </a:rPr>
                        <a:t>16.6</a:t>
                      </a:r>
                      <a:endParaRPr lang="ru-RU" sz="1600" b="1" kern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6261" marR="3626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0">
                          <a:solidFill>
                            <a:srgbClr val="002060"/>
                          </a:solidFill>
                          <a:effectLst/>
                        </a:rPr>
                        <a:t>Цифровая связь</a:t>
                      </a:r>
                      <a:endParaRPr lang="ru-RU" sz="1600" b="1" kern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6261" marR="3626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rgbClr val="002060"/>
                          </a:solidFill>
                          <a:effectLst/>
                        </a:rPr>
                        <a:t>10.4</a:t>
                      </a:r>
                      <a:endParaRPr lang="ru-RU" sz="1600" b="1" kern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6261" marR="36261" marT="0" marB="0">
                    <a:solidFill>
                      <a:schemeClr val="bg1"/>
                    </a:solidFill>
                  </a:tcPr>
                </a:tc>
              </a:tr>
              <a:tr h="311660">
                <a:tc>
                  <a:txBody>
                    <a:bodyPr/>
                    <a:lstStyle/>
                    <a:p>
                      <a:pPr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ru-RU" sz="1600" b="1" kern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6261" marR="3626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kern="0" dirty="0">
                          <a:solidFill>
                            <a:srgbClr val="002060"/>
                          </a:solidFill>
                          <a:effectLst/>
                          <a:hlinkClick r:id="rId7"/>
                        </a:rPr>
                        <a:t>Осака Кобе Киото</a:t>
                      </a:r>
                      <a:endParaRPr lang="ru-RU" sz="1600" b="1" u="none" kern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6261" marR="3626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0" dirty="0" err="1" smtClean="0">
                          <a:solidFill>
                            <a:srgbClr val="002060"/>
                          </a:solidFill>
                          <a:effectLst/>
                        </a:rPr>
                        <a:t>Murata</a:t>
                      </a:r>
                      <a:endParaRPr lang="ru-RU" sz="1600" b="1" kern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6261" marR="3626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>
                          <a:solidFill>
                            <a:srgbClr val="002060"/>
                          </a:solidFill>
                          <a:effectLst/>
                        </a:rPr>
                        <a:t>10.4</a:t>
                      </a:r>
                      <a:endParaRPr lang="ru-RU" sz="1600" b="1" kern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6261" marR="3626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0">
                          <a:solidFill>
                            <a:srgbClr val="002060"/>
                          </a:solidFill>
                          <a:effectLst/>
                        </a:rPr>
                        <a:t>Эл. машины, аппараты, энергия</a:t>
                      </a:r>
                      <a:endParaRPr lang="ru-RU" sz="1600" b="1" kern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6261" marR="3626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>
                          <a:solidFill>
                            <a:srgbClr val="002060"/>
                          </a:solidFill>
                          <a:effectLst/>
                        </a:rPr>
                        <a:t>8.3</a:t>
                      </a:r>
                      <a:endParaRPr lang="ru-RU" sz="1600" b="1" kern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6261" marR="36261" marT="0" marB="0">
                    <a:solidFill>
                      <a:schemeClr val="bg1"/>
                    </a:solidFill>
                  </a:tcPr>
                </a:tc>
              </a:tr>
              <a:tr h="329574">
                <a:tc>
                  <a:txBody>
                    <a:bodyPr/>
                    <a:lstStyle/>
                    <a:p>
                      <a:pPr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ru-RU" sz="1600" b="1" kern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6261" marR="3626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kern="0" dirty="0">
                          <a:solidFill>
                            <a:srgbClr val="002060"/>
                          </a:solidFill>
                          <a:effectLst/>
                          <a:hlinkClick r:id="rId8"/>
                        </a:rPr>
                        <a:t>Сан-Диего, Калифорния</a:t>
                      </a:r>
                      <a:endParaRPr lang="ru-RU" sz="1600" b="1" u="none" kern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6261" marR="3626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0">
                          <a:solidFill>
                            <a:srgbClr val="002060"/>
                          </a:solidFill>
                          <a:effectLst/>
                        </a:rPr>
                        <a:t>Qualcomm</a:t>
                      </a:r>
                      <a:endParaRPr lang="ru-RU" sz="1600" b="1" kern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6261" marR="3626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>
                          <a:solidFill>
                            <a:srgbClr val="002060"/>
                          </a:solidFill>
                          <a:effectLst/>
                        </a:rPr>
                        <a:t>56.1</a:t>
                      </a:r>
                      <a:endParaRPr lang="ru-RU" sz="1600" b="1" kern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6261" marR="3626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0">
                          <a:solidFill>
                            <a:srgbClr val="002060"/>
                          </a:solidFill>
                          <a:effectLst/>
                        </a:rPr>
                        <a:t>Цифровая связь</a:t>
                      </a:r>
                      <a:endParaRPr lang="ru-RU" sz="1600" b="1" kern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6261" marR="3626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>
                          <a:solidFill>
                            <a:srgbClr val="002060"/>
                          </a:solidFill>
                          <a:effectLst/>
                        </a:rPr>
                        <a:t>23.6</a:t>
                      </a:r>
                      <a:endParaRPr lang="ru-RU" sz="1600" b="1" kern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6261" marR="36261" marT="0" marB="0">
                    <a:solidFill>
                      <a:schemeClr val="bg1"/>
                    </a:solidFill>
                  </a:tcPr>
                </a:tc>
              </a:tr>
              <a:tr h="329574">
                <a:tc>
                  <a:txBody>
                    <a:bodyPr/>
                    <a:lstStyle/>
                    <a:p>
                      <a:pPr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endParaRPr lang="ru-RU" sz="1600" b="1" kern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6261" marR="3626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kern="0" dirty="0">
                          <a:solidFill>
                            <a:srgbClr val="002060"/>
                          </a:solidFill>
                          <a:effectLst/>
                          <a:hlinkClick r:id="rId9"/>
                        </a:rPr>
                        <a:t>Пекин</a:t>
                      </a:r>
                      <a:endParaRPr lang="ru-RU" sz="1600" b="1" u="none" kern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6261" marR="3626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0">
                          <a:solidFill>
                            <a:srgbClr val="002060"/>
                          </a:solidFill>
                          <a:effectLst/>
                        </a:rPr>
                        <a:t>Группа технологии BOE</a:t>
                      </a:r>
                      <a:endParaRPr lang="ru-RU" sz="1600" b="1" kern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6261" marR="3626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>
                          <a:solidFill>
                            <a:srgbClr val="002060"/>
                          </a:solidFill>
                          <a:effectLst/>
                        </a:rPr>
                        <a:t>14.1</a:t>
                      </a:r>
                      <a:endParaRPr lang="ru-RU" sz="1600" b="1" kern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6261" marR="3626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0">
                          <a:solidFill>
                            <a:srgbClr val="002060"/>
                          </a:solidFill>
                          <a:effectLst/>
                        </a:rPr>
                        <a:t>Цифровая связь</a:t>
                      </a:r>
                      <a:endParaRPr lang="ru-RU" sz="1600" b="1" kern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6261" marR="3626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>
                          <a:solidFill>
                            <a:srgbClr val="002060"/>
                          </a:solidFill>
                          <a:effectLst/>
                        </a:rPr>
                        <a:t>22.6</a:t>
                      </a:r>
                      <a:endParaRPr lang="ru-RU" sz="1600" b="1" kern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6261" marR="36261" marT="0" marB="0">
                    <a:solidFill>
                      <a:schemeClr val="bg1"/>
                    </a:solidFill>
                  </a:tcPr>
                </a:tc>
              </a:tr>
              <a:tr h="329574">
                <a:tc>
                  <a:txBody>
                    <a:bodyPr/>
                    <a:lstStyle/>
                    <a:p>
                      <a:pPr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>
                          <a:solidFill>
                            <a:srgbClr val="002060"/>
                          </a:solidFill>
                          <a:effectLst/>
                        </a:rPr>
                        <a:t>8</a:t>
                      </a:r>
                      <a:endParaRPr lang="ru-RU" sz="1600" b="1" kern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6261" marR="3626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kern="0" dirty="0">
                          <a:solidFill>
                            <a:srgbClr val="002060"/>
                          </a:solidFill>
                          <a:effectLst/>
                          <a:hlinkClick r:id="rId10"/>
                        </a:rPr>
                        <a:t>Бостон Кембридж, Массачусетс</a:t>
                      </a:r>
                      <a:endParaRPr lang="ru-RU" sz="1600" b="1" u="none" kern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6261" marR="3626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0">
                          <a:solidFill>
                            <a:srgbClr val="002060"/>
                          </a:solidFill>
                          <a:effectLst/>
                        </a:rPr>
                        <a:t>МТИ</a:t>
                      </a:r>
                      <a:endParaRPr lang="ru-RU" sz="1600" b="1" kern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6261" marR="3626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>
                          <a:solidFill>
                            <a:srgbClr val="002060"/>
                          </a:solidFill>
                          <a:effectLst/>
                        </a:rPr>
                        <a:t>6.1</a:t>
                      </a:r>
                      <a:endParaRPr lang="ru-RU" sz="1600" b="1" kern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6261" marR="3626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0">
                          <a:solidFill>
                            <a:srgbClr val="002060"/>
                          </a:solidFill>
                          <a:effectLst/>
                        </a:rPr>
                        <a:t>Фармацевтические препараты</a:t>
                      </a:r>
                      <a:endParaRPr lang="ru-RU" sz="1600" b="1" kern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6261" marR="3626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>
                          <a:solidFill>
                            <a:srgbClr val="002060"/>
                          </a:solidFill>
                          <a:effectLst/>
                        </a:rPr>
                        <a:t>12.4</a:t>
                      </a:r>
                      <a:endParaRPr lang="ru-RU" sz="1600" b="1" kern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6261" marR="36261" marT="0" marB="0">
                    <a:solidFill>
                      <a:schemeClr val="bg1"/>
                    </a:solidFill>
                  </a:tcPr>
                </a:tc>
              </a:tr>
              <a:tr h="219717">
                <a:tc>
                  <a:txBody>
                    <a:bodyPr/>
                    <a:lstStyle/>
                    <a:p>
                      <a:pPr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>
                          <a:solidFill>
                            <a:srgbClr val="002060"/>
                          </a:solidFill>
                          <a:effectLst/>
                        </a:rPr>
                        <a:t>9</a:t>
                      </a:r>
                      <a:endParaRPr lang="ru-RU" sz="1600" b="1" kern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6261" marR="3626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kern="0" dirty="0" err="1">
                          <a:solidFill>
                            <a:srgbClr val="002060"/>
                          </a:solidFill>
                          <a:effectLst/>
                          <a:hlinkClick r:id="rId11"/>
                        </a:rPr>
                        <a:t>Нагоя</a:t>
                      </a:r>
                      <a:endParaRPr lang="ru-RU" sz="1600" b="1" u="none" kern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6261" marR="3626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0">
                          <a:solidFill>
                            <a:srgbClr val="002060"/>
                          </a:solidFill>
                          <a:effectLst/>
                        </a:rPr>
                        <a:t>Toyota</a:t>
                      </a:r>
                      <a:endParaRPr lang="ru-RU" sz="1600" b="1" kern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6261" marR="3626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rgbClr val="002060"/>
                          </a:solidFill>
                          <a:effectLst/>
                        </a:rPr>
                        <a:t>42.4</a:t>
                      </a:r>
                      <a:endParaRPr lang="ru-RU" sz="1600" b="1" kern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6261" marR="3626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0">
                          <a:solidFill>
                            <a:srgbClr val="002060"/>
                          </a:solidFill>
                          <a:effectLst/>
                        </a:rPr>
                        <a:t>Транспорт</a:t>
                      </a:r>
                      <a:endParaRPr lang="ru-RU" sz="1600" b="1" kern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6261" marR="3626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>
                          <a:solidFill>
                            <a:srgbClr val="002060"/>
                          </a:solidFill>
                          <a:effectLst/>
                        </a:rPr>
                        <a:t>13.0</a:t>
                      </a:r>
                      <a:endParaRPr lang="ru-RU" sz="1600" b="1" kern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6261" marR="36261" marT="0" marB="0">
                    <a:solidFill>
                      <a:schemeClr val="bg1"/>
                    </a:solidFill>
                  </a:tcPr>
                </a:tc>
              </a:tr>
              <a:tr h="219717">
                <a:tc>
                  <a:txBody>
                    <a:bodyPr/>
                    <a:lstStyle/>
                    <a:p>
                      <a:pPr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>
                          <a:solidFill>
                            <a:srgbClr val="002060"/>
                          </a:solidFill>
                          <a:effectLst/>
                        </a:rPr>
                        <a:t>10</a:t>
                      </a:r>
                      <a:endParaRPr lang="ru-RU" sz="1600" b="1" kern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6261" marR="3626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kern="0" dirty="0">
                          <a:solidFill>
                            <a:srgbClr val="002060"/>
                          </a:solidFill>
                          <a:effectLst/>
                          <a:hlinkClick r:id="rId12"/>
                        </a:rPr>
                        <a:t>Париж</a:t>
                      </a:r>
                      <a:endParaRPr lang="ru-RU" sz="1600" b="1" u="none" kern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6261" marR="3626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0">
                          <a:solidFill>
                            <a:srgbClr val="002060"/>
                          </a:solidFill>
                          <a:effectLst/>
                        </a:rPr>
                        <a:t>L'Oreal</a:t>
                      </a:r>
                      <a:endParaRPr lang="ru-RU" sz="1600" b="1" kern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6261" marR="3626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>
                          <a:solidFill>
                            <a:srgbClr val="002060"/>
                          </a:solidFill>
                          <a:effectLst/>
                        </a:rPr>
                        <a:t>7.7</a:t>
                      </a:r>
                      <a:endParaRPr lang="ru-RU" sz="1600" b="1" kern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6261" marR="3626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0">
                          <a:solidFill>
                            <a:srgbClr val="002060"/>
                          </a:solidFill>
                          <a:effectLst/>
                        </a:rPr>
                        <a:t>Транспорт</a:t>
                      </a:r>
                      <a:endParaRPr lang="ru-RU" sz="1600" b="1" kern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6261" marR="3626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>
                          <a:solidFill>
                            <a:srgbClr val="002060"/>
                          </a:solidFill>
                          <a:effectLst/>
                        </a:rPr>
                        <a:t>8.1</a:t>
                      </a:r>
                      <a:endParaRPr lang="ru-RU" sz="1600" b="1" kern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6261" marR="36261" marT="0" marB="0">
                    <a:solidFill>
                      <a:schemeClr val="bg1"/>
                    </a:solidFill>
                  </a:tcPr>
                </a:tc>
              </a:tr>
              <a:tr h="329574">
                <a:tc>
                  <a:txBody>
                    <a:bodyPr/>
                    <a:lstStyle/>
                    <a:p>
                      <a:pPr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>
                          <a:solidFill>
                            <a:srgbClr val="002060"/>
                          </a:solidFill>
                          <a:effectLst/>
                        </a:rPr>
                        <a:t>11</a:t>
                      </a:r>
                      <a:endParaRPr lang="ru-RU" sz="1600" b="1" kern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6261" marR="3626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kern="0" dirty="0">
                          <a:solidFill>
                            <a:srgbClr val="002060"/>
                          </a:solidFill>
                          <a:effectLst/>
                          <a:hlinkClick r:id="rId13"/>
                        </a:rPr>
                        <a:t>Нью-Йорк, NY</a:t>
                      </a:r>
                      <a:endParaRPr lang="ru-RU" sz="1600" b="1" u="none" kern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6261" marR="3626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0">
                          <a:solidFill>
                            <a:srgbClr val="002060"/>
                          </a:solidFill>
                          <a:effectLst/>
                        </a:rPr>
                        <a:t>IBM</a:t>
                      </a:r>
                      <a:endParaRPr lang="ru-RU" sz="1600" b="1" kern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6261" marR="3626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>
                          <a:solidFill>
                            <a:srgbClr val="002060"/>
                          </a:solidFill>
                          <a:effectLst/>
                        </a:rPr>
                        <a:t>4.2</a:t>
                      </a:r>
                      <a:endParaRPr lang="ru-RU" sz="1600" b="1" kern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6261" marR="3626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0">
                          <a:solidFill>
                            <a:srgbClr val="002060"/>
                          </a:solidFill>
                          <a:effectLst/>
                        </a:rPr>
                        <a:t>Фармацевтические препараты</a:t>
                      </a:r>
                      <a:endParaRPr lang="ru-RU" sz="1600" b="1" kern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6261" marR="3626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rgbClr val="002060"/>
                          </a:solidFill>
                          <a:effectLst/>
                        </a:rPr>
                        <a:t>10.9</a:t>
                      </a:r>
                      <a:endParaRPr lang="ru-RU" sz="1600" b="1" kern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6261" marR="36261" marT="0" marB="0">
                    <a:solidFill>
                      <a:schemeClr val="bg1"/>
                    </a:solidFill>
                  </a:tcPr>
                </a:tc>
              </a:tr>
              <a:tr h="219717">
                <a:tc>
                  <a:txBody>
                    <a:bodyPr/>
                    <a:lstStyle/>
                    <a:p>
                      <a:pPr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>
                          <a:solidFill>
                            <a:srgbClr val="002060"/>
                          </a:solidFill>
                          <a:effectLst/>
                        </a:rPr>
                        <a:t>12</a:t>
                      </a:r>
                      <a:endParaRPr lang="ru-RU" sz="1600" b="1" kern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6261" marR="3626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kern="0" dirty="0">
                          <a:solidFill>
                            <a:srgbClr val="002060"/>
                          </a:solidFill>
                          <a:effectLst/>
                          <a:hlinkClick r:id="rId14"/>
                        </a:rPr>
                        <a:t>Франкфурт Мангейм</a:t>
                      </a:r>
                      <a:endParaRPr lang="ru-RU" sz="1600" b="1" u="none" kern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6261" marR="3626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0">
                          <a:solidFill>
                            <a:srgbClr val="002060"/>
                          </a:solidFill>
                          <a:effectLst/>
                        </a:rPr>
                        <a:t>BASF</a:t>
                      </a:r>
                      <a:endParaRPr lang="ru-RU" sz="1600" b="1" kern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6261" marR="3626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>
                          <a:solidFill>
                            <a:srgbClr val="002060"/>
                          </a:solidFill>
                          <a:effectLst/>
                        </a:rPr>
                        <a:t>19.7</a:t>
                      </a:r>
                      <a:endParaRPr lang="ru-RU" sz="1600" b="1" kern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6261" marR="3626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0">
                          <a:solidFill>
                            <a:srgbClr val="002060"/>
                          </a:solidFill>
                          <a:effectLst/>
                        </a:rPr>
                        <a:t>Тонкой органической химии</a:t>
                      </a:r>
                      <a:endParaRPr lang="ru-RU" sz="1600" b="1" kern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6261" marR="3626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>
                          <a:solidFill>
                            <a:srgbClr val="002060"/>
                          </a:solidFill>
                          <a:effectLst/>
                        </a:rPr>
                        <a:t>7.2</a:t>
                      </a:r>
                      <a:endParaRPr lang="ru-RU" sz="1600" b="1" kern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6261" marR="36261" marT="0" marB="0">
                    <a:solidFill>
                      <a:schemeClr val="bg1"/>
                    </a:solidFill>
                  </a:tcPr>
                </a:tc>
              </a:tr>
              <a:tr h="219717">
                <a:tc>
                  <a:txBody>
                    <a:bodyPr/>
                    <a:lstStyle/>
                    <a:p>
                      <a:pPr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>
                          <a:solidFill>
                            <a:srgbClr val="002060"/>
                          </a:solidFill>
                          <a:effectLst/>
                        </a:rPr>
                        <a:t>13</a:t>
                      </a:r>
                      <a:endParaRPr lang="ru-RU" sz="1600" b="1" kern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6261" marR="3626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kern="0" dirty="0">
                          <a:solidFill>
                            <a:srgbClr val="002060"/>
                          </a:solidFill>
                          <a:effectLst/>
                          <a:hlinkClick r:id="rId15"/>
                        </a:rPr>
                        <a:t>Хьюстон, TX</a:t>
                      </a:r>
                      <a:endParaRPr lang="ru-RU" sz="1600" b="1" u="none" kern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6261" marR="3626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0">
                          <a:solidFill>
                            <a:srgbClr val="002060"/>
                          </a:solidFill>
                          <a:effectLst/>
                        </a:rPr>
                        <a:t>Halliburton</a:t>
                      </a:r>
                      <a:endParaRPr lang="ru-RU" sz="1600" b="1" kern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6261" marR="3626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>
                          <a:solidFill>
                            <a:srgbClr val="002060"/>
                          </a:solidFill>
                          <a:effectLst/>
                        </a:rPr>
                        <a:t>12.9</a:t>
                      </a:r>
                      <a:endParaRPr lang="ru-RU" sz="1600" b="1" kern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6261" marR="3626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0">
                          <a:solidFill>
                            <a:srgbClr val="002060"/>
                          </a:solidFill>
                          <a:effectLst/>
                        </a:rPr>
                        <a:t>Гражданское строительство</a:t>
                      </a:r>
                      <a:endParaRPr lang="ru-RU" sz="1600" b="1" kern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6261" marR="3626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>
                          <a:solidFill>
                            <a:srgbClr val="002060"/>
                          </a:solidFill>
                          <a:effectLst/>
                        </a:rPr>
                        <a:t>25.1</a:t>
                      </a:r>
                      <a:endParaRPr lang="ru-RU" sz="1600" b="1" kern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6261" marR="36261" marT="0" marB="0">
                    <a:solidFill>
                      <a:schemeClr val="bg1"/>
                    </a:solidFill>
                  </a:tcPr>
                </a:tc>
              </a:tr>
              <a:tr h="219717">
                <a:tc>
                  <a:txBody>
                    <a:bodyPr/>
                    <a:lstStyle/>
                    <a:p>
                      <a:pPr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>
                          <a:solidFill>
                            <a:srgbClr val="002060"/>
                          </a:solidFill>
                          <a:effectLst/>
                        </a:rPr>
                        <a:t>14</a:t>
                      </a:r>
                      <a:endParaRPr lang="ru-RU" sz="1600" b="1" kern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6261" marR="3626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kern="0" dirty="0">
                          <a:solidFill>
                            <a:srgbClr val="002060"/>
                          </a:solidFill>
                          <a:effectLst/>
                          <a:hlinkClick r:id="rId16"/>
                        </a:rPr>
                        <a:t>Штутгарт</a:t>
                      </a:r>
                      <a:endParaRPr lang="ru-RU" sz="1600" b="1" u="none" kern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6261" marR="3626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0">
                          <a:solidFill>
                            <a:srgbClr val="002060"/>
                          </a:solidFill>
                          <a:effectLst/>
                        </a:rPr>
                        <a:t>Роберт Бош</a:t>
                      </a:r>
                      <a:endParaRPr lang="ru-RU" sz="1600" b="1" kern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6261" marR="3626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>
                          <a:solidFill>
                            <a:srgbClr val="002060"/>
                          </a:solidFill>
                          <a:effectLst/>
                        </a:rPr>
                        <a:t>47.7</a:t>
                      </a:r>
                      <a:endParaRPr lang="ru-RU" sz="1600" b="1" kern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6261" marR="3626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0">
                          <a:solidFill>
                            <a:srgbClr val="002060"/>
                          </a:solidFill>
                          <a:effectLst/>
                        </a:rPr>
                        <a:t>Двигатели, насосы, турбины</a:t>
                      </a:r>
                      <a:endParaRPr lang="ru-RU" sz="1600" b="1" kern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6261" marR="3626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>
                          <a:solidFill>
                            <a:srgbClr val="002060"/>
                          </a:solidFill>
                          <a:effectLst/>
                        </a:rPr>
                        <a:t>11.3</a:t>
                      </a:r>
                      <a:endParaRPr lang="ru-RU" sz="1600" b="1" kern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6261" marR="36261" marT="0" marB="0">
                    <a:solidFill>
                      <a:schemeClr val="bg1"/>
                    </a:solidFill>
                  </a:tcPr>
                </a:tc>
              </a:tr>
              <a:tr h="329574">
                <a:tc>
                  <a:txBody>
                    <a:bodyPr/>
                    <a:lstStyle/>
                    <a:p>
                      <a:pPr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>
                          <a:solidFill>
                            <a:srgbClr val="002060"/>
                          </a:solidFill>
                          <a:effectLst/>
                        </a:rPr>
                        <a:t>15</a:t>
                      </a:r>
                      <a:endParaRPr lang="ru-RU" sz="1600" b="1" kern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6261" marR="3626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kern="0" dirty="0">
                          <a:solidFill>
                            <a:srgbClr val="002060"/>
                          </a:solidFill>
                          <a:effectLst/>
                          <a:hlinkClick r:id="rId17"/>
                        </a:rPr>
                        <a:t>Сиэтл, США</a:t>
                      </a:r>
                      <a:endParaRPr lang="ru-RU" sz="1600" b="1" u="none" kern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6261" marR="3626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0">
                          <a:solidFill>
                            <a:srgbClr val="002060"/>
                          </a:solidFill>
                          <a:effectLst/>
                        </a:rPr>
                        <a:t>Microsoft</a:t>
                      </a:r>
                      <a:endParaRPr lang="ru-RU" sz="1600" b="1" kern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6261" marR="3626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>
                          <a:solidFill>
                            <a:srgbClr val="002060"/>
                          </a:solidFill>
                          <a:effectLst/>
                        </a:rPr>
                        <a:t>41.9</a:t>
                      </a:r>
                      <a:endParaRPr lang="ru-RU" sz="1600" b="1" kern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6261" marR="3626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0">
                          <a:solidFill>
                            <a:srgbClr val="002060"/>
                          </a:solidFill>
                          <a:effectLst/>
                        </a:rPr>
                        <a:t>Компьютерные технологии</a:t>
                      </a:r>
                      <a:endParaRPr lang="ru-RU" sz="1600" b="1" kern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6261" marR="3626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rgbClr val="002060"/>
                          </a:solidFill>
                          <a:effectLst/>
                        </a:rPr>
                        <a:t>34.6</a:t>
                      </a:r>
                      <a:endParaRPr lang="ru-RU" sz="1600" b="1" kern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36261" marR="36261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860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23406" t="18838" r="25293" b="33066"/>
          <a:stretch/>
        </p:blipFill>
        <p:spPr bwMode="auto">
          <a:xfrm>
            <a:off x="755576" y="620688"/>
            <a:ext cx="7344816" cy="56886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5614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3405" y="1628800"/>
            <a:ext cx="84969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 национальной программы развития цифровой экономики является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создание в России благоприятных организационных и нормативно-правовых условий для эффективного развития институтов цифровой экономики при участии государства, национального бизнес-сообщества и гражданского общества и обеспечения быстрого роста национальной экономки за счет качественного изменения структуры и системы управления национальными экономическими активами, достижения эффекта «российского экономического чуда» в условиях формирования глобальной цифровой экосистемы.</a:t>
            </a:r>
          </a:p>
        </p:txBody>
      </p:sp>
    </p:spTree>
    <p:extLst>
      <p:ext uri="{BB962C8B-B14F-4D97-AF65-F5344CB8AC3E}">
        <p14:creationId xmlns:p14="http://schemas.microsoft.com/office/powerpoint/2010/main" val="75998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5066" y="1272817"/>
            <a:ext cx="8407413" cy="532453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технологического лидерства страны в условиях формирования глобального цифрового пространства;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подходов к организации производственных отраслей, отрасли торговли,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сферы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услуг, учитывающих достижения цифровой экономики и эффективных в условиях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развития глобального цифрового пространства;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существующими экономическими активами (ресурсами);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повышения качества жизни населения за счет изменения структуры и качества услуг социальной сферы и создания новых возможностей для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предпринимательской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трудовой деятельности;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и суверенитета национального пространства цифровой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экономики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эффективного участия страны в процессах формирования глобальной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экосистемы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цифровой экономики и глобального цифрового пространства.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0648"/>
            <a:ext cx="81606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ctr"/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7236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61276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Пять базовых 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направлений развития цифровой экономики в Российской Федерации на период до 2024 года.</a:t>
            </a:r>
            <a:b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708920"/>
            <a:ext cx="835292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базовым направлениям относятся: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нормативное регулирование, 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кадры и образование, 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исследовательских компетенций и технических заделов, 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инфраструктура,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безопасность. </a:t>
            </a:r>
          </a:p>
        </p:txBody>
      </p:sp>
    </p:spTree>
    <p:extLst>
      <p:ext uri="{BB962C8B-B14F-4D97-AF65-F5344CB8AC3E}">
        <p14:creationId xmlns:p14="http://schemas.microsoft.com/office/powerpoint/2010/main" val="125641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340768"/>
            <a:ext cx="8712968" cy="489364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Рынки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отрасли экономики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(сферы деятельности), где осуществляется взаимодействие конкретных субъектов (поставщиков и потребителей товаров, работ и услуг);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Платформы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технологии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где формируются компетенции для развития рынков и отраслей экономики (сфер деятельности);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С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создает условия для развития платформ и технологий и эффективного взаимодействия субъектов рынков и отраслей экономики (сфер деятельности) и охватывает нормативное регулирование, информационную инфраструктуру, кадры и информационную безопасность.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260648"/>
            <a:ext cx="8640960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уровня цифровой экономики России</a:t>
            </a:r>
            <a:endParaRPr lang="ru-RU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15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462" y="620688"/>
            <a:ext cx="8964488" cy="62940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355600"/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Обеспечение всеобщего доступного подключения к высокопроизводительным широкополосным сетям Интернет </a:t>
            </a:r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ru-RU" sz="1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5</a:t>
            </a:r>
            <a:r>
              <a:rPr lang="en-US" sz="19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sz="19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скоростью передачи данных до 100 Гбит/с и сокращением задержки до 1-10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мс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9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оптоволоконный кабель или беспроводная связь (</a:t>
            </a:r>
            <a:r>
              <a:rPr lang="ru-RU" sz="19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Radio-Ethernet</a:t>
            </a:r>
            <a:r>
              <a:rPr lang="ru-RU" sz="1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цифровое телевидение, передачи голосовых данных, удаленное хранение данных</a:t>
            </a:r>
            <a: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1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5600"/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Наращивание инвестиций в национальные цифровые платформы </a:t>
            </a:r>
            <a: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9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осударственные </a:t>
            </a:r>
            <a:r>
              <a:rPr lang="ru-RU" sz="1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цифровые платформы 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предоставляют услуги и сервисы для управления жизненными ситуациями граждан, а также площадку, где формируются договоры между государством и различными категориями </a:t>
            </a:r>
            <a:r>
              <a:rPr lang="ru-RU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стейкхолдеров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заинтересованных в получении государственных услуг. </a:t>
            </a:r>
            <a:r>
              <a:rPr lang="ru-RU" sz="1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Компании-платформы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один из базовых элементов новой экономики. </a:t>
            </a:r>
            <a:r>
              <a:rPr lang="ru-RU" sz="1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Цифровые платформы, создаваемые гражданским обществом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чрезвычайно важны как источник открытых данных, значимых для выстраивания государственной экономической политики и обратной связи с населением.</a:t>
            </a:r>
          </a:p>
          <a:p>
            <a:pPr indent="355600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Задействованным в развитии цифровых платформ частным компаниям должен быть обеспечен максимально облегченный доступ к кредитам, субсидиям, налоговым и иным финансовым льготам. Развитие цифровых технологий должно быть включено во все программы и планы социально-экономического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1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1" y="24284"/>
            <a:ext cx="8809430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Первостепенная 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оцифровки 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экономики </a:t>
            </a:r>
            <a:endParaRPr lang="ru-RU" sz="28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94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" t="18330" r="3059" b="17584"/>
          <a:stretch/>
        </p:blipFill>
        <p:spPr bwMode="auto">
          <a:xfrm>
            <a:off x="0" y="1407730"/>
            <a:ext cx="9144000" cy="490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332656"/>
            <a:ext cx="8712968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Эволюция концепции «Индустрия» </a:t>
            </a:r>
            <a:endParaRPr lang="ru-RU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97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9599" y="1484784"/>
            <a:ext cx="8568952" cy="52014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52438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Развитие инфраструктуры для хранения информации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цифровой 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архив документов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indent="452438"/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2438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Технологии обработки «больших данных»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массово-параллельной обработки неопределённо структурированных данных, прежде всего, системами управления базами данных категории </a:t>
            </a:r>
            <a:r>
              <a:rPr lang="en-US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NoSQL, 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алгоритмами </a:t>
            </a:r>
            <a:r>
              <a:rPr lang="en-US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MapReduce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реализующими их программными каркасами; преобразование данных; хранение и обработка данных происходит в огромных кластерах; развитие семантических анализаторов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indent="452438"/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2438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Формирование доверенного цифрового пространства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обусловит повышение уровня вовлеченности бизнеса и населения в цифровую экономику и обеспечит предоставление качественных цифровых услуг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32656"/>
            <a:ext cx="8657031" cy="95410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Первостепенная 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оцифровки экономики (продолжение)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44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260648"/>
            <a:ext cx="8229600" cy="100244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Разрабатываемые цифровые 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в Программе: </a:t>
            </a:r>
            <a:endParaRPr lang="ru-RU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628800"/>
            <a:ext cx="8568952" cy="458587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Большие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инструменты, подходы и методы обработки как структурированных, так и неструктурированных данных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marL="342900" indent="-342900">
              <a:buFontTx/>
              <a:buChar char="-"/>
            </a:pP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Нейротехнологии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искусственный интеллект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сложных данных, имитируя человеческий мозг, «Нейронет», электронное опознование, нейроморфные микрочипы,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-сети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marL="342900" indent="-342900">
              <a:buFontTx/>
              <a:buChar char="-"/>
            </a:pP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распределенного реестра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алгоритмический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 к обмену и хранению информации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вантовые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и устройства, основанные на квантовых принципах, оптические компьютеры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25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96752"/>
            <a:ext cx="8856984" cy="50167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производственные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компьютерные технологии моделирования и производства изделия, робототехника, 3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печать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>
              <a:buFontTx/>
              <a:buChar char="-"/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Промышленный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индустриальный интернет вещей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7)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Компоненты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робототехники и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сенсорика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8)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беспроводной связи; 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9)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виртуальной и дополненной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реальностей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очки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видеоигр,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парки развлечений, продажа недвижимости,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и др.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45604" y="188640"/>
            <a:ext cx="8229600" cy="10024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Разрабатываемые цифровые технологии в Программе (продолжение): </a:t>
            </a:r>
            <a:endParaRPr lang="ru-RU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27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34605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Базовые 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цифровой экономики</a:t>
            </a:r>
            <a:endParaRPr lang="ru-RU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3586" y="1052736"/>
            <a:ext cx="8618893" cy="50783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Облачные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информационно-технологическая концепция, подразумевающая обеспечение повсеместного и удобного сетевого доступа по требованию к общему объему конфигурируемых вычислительных ресурсов, которые могут быть оперативно предоставлены и освобождены с минимальными эксплуатационными затратами или обращениями к провайдеру.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вещей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концепция, объединяющая множество технологий, подразумевающая оснащенность датчиками и подключение к интернету всех приборов (и вообще вещей), что позволяет реализовать удаленный мониторинг, контроль и управление процессами в реальном времени (в том числе в автоматическом режиме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Большие данные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совокупность подходов, инструментов и методов, предназначенных для обработки структурированных и неструктурированных данных (в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из разных независимых источников) с целью получения воспринимаемых человеком результатов.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Виртуальные валюты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валюты цифрового мира.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Биткойн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криптовалюты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Блокчейн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Виртуальная валюта может не относиться к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криптовалютам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может не использовать технологию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Блокчейн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Примерами виртуальных, но не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криптовалют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могут служить Яндекс-деньги, Веб-мани (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WebMoney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 Киви-кошелек (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Qiwi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2246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873288"/>
            <a:ext cx="8784976" cy="59400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69875" indent="-269875">
              <a:buFont typeface="+mj-lt"/>
              <a:buAutoNum type="arabicPeriod"/>
            </a:pPr>
            <a: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физического веса продукции, заменяемого информационным объемом, более низкие затраты ресурсов на производство электронных товаров, в несколько раз меньшая площадь, занимаемая продукцией (как правило электронными носителями), а также мгновенное глобальное перемещение товаров через сеть Интернет.</a:t>
            </a:r>
          </a:p>
          <a:p>
            <a:pPr marL="269875" lvl="0" indent="-269875">
              <a:buFont typeface="+mj-lt"/>
              <a:buAutoNum type="arabicPeriod"/>
            </a:pPr>
            <a: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Глобальная </a:t>
            </a:r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автоматизация и стандартизация всех хозяйственных </a:t>
            </a:r>
            <a: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процессов на базе единых цифровых подходов;</a:t>
            </a:r>
          </a:p>
          <a:p>
            <a:pPr marL="269875" lvl="0" indent="-269875">
              <a:buFont typeface="+mj-lt"/>
              <a:buAutoNum type="arabicPeriod"/>
            </a:pPr>
            <a: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Лёгкость </a:t>
            </a:r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 власти) централизованного управления, налогообложения и </a:t>
            </a:r>
            <a: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контроля;</a:t>
            </a:r>
          </a:p>
          <a:p>
            <a:pPr marL="269875" lvl="0" indent="-269875">
              <a:buFont typeface="+mj-lt"/>
              <a:buAutoNum type="arabicPeriod"/>
            </a:pPr>
            <a: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Вырастает </a:t>
            </a:r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«прозрачность» общественно-экономической жизни государства и соответственно затрудняются мошеннические и жульнические </a:t>
            </a:r>
            <a: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схемы;</a:t>
            </a:r>
          </a:p>
          <a:p>
            <a:pPr marL="269875" lvl="0" indent="-269875">
              <a:buFont typeface="+mj-lt"/>
              <a:buAutoNum type="arabicPeriod"/>
            </a:pPr>
            <a: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</a:t>
            </a:r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деньги теряют </a:t>
            </a:r>
            <a: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смысл;</a:t>
            </a:r>
          </a:p>
          <a:p>
            <a:pPr marL="269875" lvl="0" indent="-269875">
              <a:buFont typeface="+mj-lt"/>
              <a:buAutoNum type="arabicPeriod"/>
            </a:pPr>
            <a: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 </a:t>
            </a:r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производительности труда;</a:t>
            </a:r>
          </a:p>
          <a:p>
            <a:pPr marL="269875" lvl="0" indent="-269875">
              <a:buFont typeface="+mj-lt"/>
              <a:buAutoNum type="arabicPeriod"/>
            </a:pPr>
            <a: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конкурентоспособности компаний;</a:t>
            </a:r>
          </a:p>
          <a:p>
            <a:pPr marL="269875" lvl="0" indent="-269875">
              <a:buFont typeface="+mj-lt"/>
              <a:buAutoNum type="arabicPeriod"/>
            </a:pPr>
            <a: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</a:t>
            </a:r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издержек производства;</a:t>
            </a:r>
          </a:p>
          <a:p>
            <a:pPr marL="269875" lvl="0" indent="-269875">
              <a:buFont typeface="+mj-lt"/>
              <a:buAutoNum type="arabicPeriod"/>
            </a:pPr>
            <a: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новых </a:t>
            </a:r>
            <a: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творческих рабочих </a:t>
            </a:r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мест;</a:t>
            </a:r>
          </a:p>
          <a:p>
            <a:pPr marL="269875" lvl="0" indent="-269875">
              <a:buFont typeface="+mj-lt"/>
              <a:buAutoNum type="arabicPeriod"/>
            </a:pPr>
            <a: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Сведение </a:t>
            </a:r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нуля зависимости экономики и производства от нестабильности человеческого </a:t>
            </a:r>
            <a: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фактора;</a:t>
            </a:r>
          </a:p>
          <a:p>
            <a:pPr marL="269875" lvl="0" indent="-269875">
              <a:buFont typeface="+mj-lt"/>
              <a:buAutoNum type="arabicPeriod"/>
            </a:pPr>
            <a: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как мифологические сущности, получает теоретический ключ к </a:t>
            </a:r>
            <a: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бессмертию через клонирование.</a:t>
            </a:r>
            <a:endParaRPr lang="ru-RU" sz="1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41484"/>
            <a:ext cx="8712968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indent="254000" algn="ctr"/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цифровой экономики 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73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5" y="764704"/>
            <a:ext cx="8822118" cy="59400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69875" indent="-269875">
              <a:buFont typeface="+mj-lt"/>
              <a:buAutoNum type="arabicPeriod"/>
            </a:pPr>
            <a: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Недостаточный </a:t>
            </a:r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подготовки специалистов,  численность подготовки кадров и соответствие образовательных программ нуждам цифровой экономики недостаточны, дефицит кадров в образовательном процессе всех уровней образования;</a:t>
            </a:r>
          </a:p>
          <a:p>
            <a:pPr marL="269875" indent="-269875">
              <a:buFont typeface="+mj-lt"/>
              <a:buAutoNum type="arabicPeriod"/>
            </a:pPr>
            <a: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</a:t>
            </a:r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персональных компьютеров и информационно- телекоммуникационной сети "Интернет" в России все еще ниже, чем в Европе, и существует серьезный разрыв в цифровых навыках между отдельными группами населения;</a:t>
            </a:r>
          </a:p>
          <a:p>
            <a:pPr marL="269875" indent="-269875">
              <a:buFont typeface="+mj-lt"/>
              <a:buAutoNum type="arabicPeriod"/>
            </a:pPr>
            <a: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 </a:t>
            </a:r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имеет стандартов оценки центров хранения и обработки данных, в связи с чем отсутствует объективная возможность для оценки уровня оказываемых услуг, в том числе по объему возможных для хранения данных;</a:t>
            </a:r>
          </a:p>
          <a:p>
            <a:pPr marL="269875" indent="-269875">
              <a:buFont typeface="+mj-lt"/>
              <a:buAutoNum type="arabicPeriod"/>
            </a:pPr>
            <a: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преступлений в цифровой среде за 3 последних года возросло на 75 процентов, что требует совершенствования системы информационной безопасности во всех секторах экономики;</a:t>
            </a:r>
          </a:p>
          <a:p>
            <a:pPr marL="269875" indent="-269875">
              <a:buFont typeface="+mj-lt"/>
              <a:buAutoNum type="arabicPeriod"/>
            </a:pPr>
            <a: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Из-за </a:t>
            </a:r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отсутствия координации виды и подходы к созданию цифровых платформ в России существенным образом различаются;</a:t>
            </a:r>
          </a:p>
          <a:p>
            <a:pPr marL="269875" indent="-269875">
              <a:buFont typeface="+mj-lt"/>
              <a:buAutoNum type="arabicPeriod"/>
            </a:pPr>
            <a: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Пробелы </a:t>
            </a:r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нормативной базы для цифровой экономики;</a:t>
            </a:r>
          </a:p>
          <a:p>
            <a:pPr marL="269875" indent="-269875">
              <a:buFont typeface="+mj-lt"/>
              <a:buAutoNum type="arabicPeriod"/>
            </a:pPr>
            <a: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 </a:t>
            </a:r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благоприятная среда для ведения бизнеса и инноваций;</a:t>
            </a:r>
          </a:p>
          <a:p>
            <a:pPr marL="269875" indent="-269875">
              <a:buFont typeface="+mj-lt"/>
              <a:buAutoNum type="arabicPeriod"/>
            </a:pPr>
            <a: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Недостаточное </a:t>
            </a:r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исследований мирового уровня.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19" y="98629"/>
            <a:ext cx="8678103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сдерживающие 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факторы:</a:t>
            </a:r>
            <a:endParaRPr lang="ru-RU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35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28801"/>
            <a:ext cx="8496944" cy="56323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82563" indent="-182563">
              <a:buFont typeface="+mj-lt"/>
              <a:buAutoNum type="arabicPeriod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Проникновение чужих IT-технологий во все аспекты жизни и деятельности, значительно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ограничивает наш суверенитет и повышает его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уязвимость.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Появляются новые технологии слежения за людьми – тотальная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слежка. (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крупные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данные, необходимые Индустрии 4.0, собираются не национальными компаниями, а четырьмя фирмами из Кремниевой долины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563" indent="-182563">
              <a:buFont typeface="+mj-lt"/>
              <a:buAutoNum type="arabicPeriod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Создаются реальные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угрозы для национальной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кибербезопасности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финансы, транспортная и энергетическая инфраструктура, управление экономикой, социальный "инжиниринг" и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моделирование;</a:t>
            </a:r>
          </a:p>
          <a:p>
            <a:pPr marL="182563" indent="-182563">
              <a:buFont typeface="+mj-lt"/>
              <a:buAutoNum type="arabicPeriod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Компьютеризация с раннего возраста приводит к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у детей "клипового" или машинного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мышления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моментальное, математически-линейное, визуальное, фрагментарное, скоростное и поверхностное) 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ущерб системному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(многоплановое, целостное, гуманитарное, философское, причинно-следственное, комплексно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целевое;</a:t>
            </a:r>
          </a:p>
          <a:p>
            <a:pPr marL="182563" indent="-182563">
              <a:buFont typeface="+mj-lt"/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Угроза для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духовности и нравственного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климата.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Человек, со временем, замыкается лишь на интерфейсе (гаджеты и девайсы) с искусственным интеллектом. Через него же строит общение с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другими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6632"/>
            <a:ext cx="8712968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сдерживающие 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(продолжение):</a:t>
            </a:r>
            <a:endParaRPr lang="ru-RU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77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Пути 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«Цифровой» экономики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340768"/>
            <a:ext cx="8424936" cy="50783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Рыночный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 к построению «Цифровой» экономики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предполагает, что государство создает оптимальные условия, в первую очередь благоприятную среду для функционирования «Цифровой» экономики, чем стимулирует бизнес к переходу в этот новый сектор. Оптимальные условия предполагают комплекс взаимосвязанных мер нормативно-правового, экономического, социального характера и наличия технологической базы.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Плановый подход к построению «Цифровой» экономики предполагает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поэтапное развитие инфраструктуры под руководством государства и целенаправленное «заполнение» соответствующего сектора различными экономическими субъектами. При этом формирование инфраструктуры и технологического базиса для функционирования «Цифровой» экономики происходит одновременно (или даже опережает) создание условий, благоприятствующих развитию частного бизнеса (в первую очередь малого и среднего). Технологический базис в рамках планового подхода развивается узконаправленно, в соответствии с приоритетными направлениями плановой «Цифровой» экономики. Остальные технологии либо остаются слабо развитыми, либо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импортируются.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036" y="188640"/>
            <a:ext cx="8690452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построения «Цифровой» экономики для России </a:t>
            </a:r>
            <a:endParaRPr lang="ru-RU" sz="28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2563"/>
            <a:r>
              <a:rPr lang="ru-RU" sz="1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 </a:t>
            </a:r>
            <a:r>
              <a:rPr lang="ru-RU" sz="1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РФ от 09.05.2017 N 203 "О Стратегии развития информационного общества в Российской Федерации на 2017 - 2030 годы" декларирует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развитие «Цифровой» экономики является стратегически важным вопросом для России в целом, определяющим ее конкурентоспособность на мировой арене. </a:t>
            </a:r>
            <a:r>
              <a:rPr lang="ru-RU" sz="1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признать, что в России сегодня нет условий для стихийного формирования зрелой «Цифровой» экономики за приемлемый период времени — в первую очередь из-за технологического отставания и отсутствия критической массы экономических субъектов. Это значит, что государству необходимо стимулировать и направлять развитие «Цифровой» экономики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7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2563"/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Важной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отличительной особенностью Российской экономики является тот факт, что «львиная доля» ВВП создается государственными корпорациями (или компаниями со значительной долей государственного участия). Во многих отраслях производства игроки с государственным участием могут составлять до 80% рынка. В таких условиях наиболее рациональным шагом представляется создание ряда индустриальных цифровых платформ под руководством профильных министерств или </a:t>
            </a:r>
            <a:r>
              <a:rPr lang="ru-RU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госкорпораций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Такие платформы создадут необходимый инфраструктурный базис для максимально быстрого развития «Цифровой» экономики и распространения сопутствующих технологий. При построении платформ «Цифровой» экономики необходимо фокусировать усилия на ключевых направлениях: </a:t>
            </a:r>
            <a:r>
              <a:rPr lang="ru-RU" sz="1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транспорт, телекоммуникации, энергетика, обработка данных.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именно этих областей позволит создать инфраструктурный и технологический базис, тиражируя который на другие области, Россия сможет максимально быстро развить зрелую «Цифровую» экономику.</a:t>
            </a:r>
          </a:p>
        </p:txBody>
      </p:sp>
    </p:spTree>
    <p:extLst>
      <p:ext uri="{BB962C8B-B14F-4D97-AF65-F5344CB8AC3E}">
        <p14:creationId xmlns:p14="http://schemas.microsoft.com/office/powerpoint/2010/main" val="234838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8641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Технологии, которые определяют переход к цифровой экономике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09057"/>
            <a:ext cx="8592108" cy="56323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Технологии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работы с данными: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искусственный интеллект;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туманные вычисления;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квантовые технологии;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суперкомпьютерные технологии;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идентификации;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математическое моделирование;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сквозные технологии;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блокчейна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открытые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распределенные регистры, в которые могут вноситься записи о транзакциях между двумя участниками надежным и достоверным образом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нейронные сети.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Технологии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производства: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киберфизические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системы (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cps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3d-технологии (печать) или «аддитивное производство»;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роботизация;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аддитивные технологии;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открытого производства.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81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7" t="20848" r="19963" b="20943"/>
          <a:stretch/>
        </p:blipFill>
        <p:spPr bwMode="auto">
          <a:xfrm>
            <a:off x="683568" y="1024793"/>
            <a:ext cx="7920880" cy="564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63988" y="2425835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 smtClean="0">
                <a:solidFill>
                  <a:srgbClr val="002060"/>
                </a:solidFill>
              </a:rPr>
              <a:t>Цифровизация</a:t>
            </a:r>
            <a:r>
              <a:rPr lang="ru-RU" sz="1400" b="1" dirty="0" smtClean="0">
                <a:solidFill>
                  <a:srgbClr val="002060"/>
                </a:solidFill>
              </a:rPr>
              <a:t> продуктов и услуг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2330296"/>
            <a:ext cx="19802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Цифровые бизнес-модели и доступ клиентов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784" y="3861048"/>
            <a:ext cx="34923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 smtClean="0">
                <a:solidFill>
                  <a:srgbClr val="002060"/>
                </a:solidFill>
              </a:rPr>
              <a:t>Цифровизация</a:t>
            </a:r>
            <a:r>
              <a:rPr lang="ru-RU" sz="1400" b="1" dirty="0" smtClean="0">
                <a:solidFill>
                  <a:srgbClr val="002060"/>
                </a:solidFill>
              </a:rPr>
              <a:t> и интеграция  вертикальных и горизонтальных цепочек создания добавленной стоимости 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29642"/>
            <a:ext cx="8784976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«Индустрия 4.0» и соответствующие цифровые технологии</a:t>
            </a:r>
            <a:endParaRPr lang="ru-RU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2330296"/>
            <a:ext cx="3564396" cy="232284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483768" y="4725144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и аналитика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83768" y="2330296"/>
            <a:ext cx="3744416" cy="27641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войная стрелка вверх/вниз 8"/>
          <p:cNvSpPr/>
          <p:nvPr/>
        </p:nvSpPr>
        <p:spPr>
          <a:xfrm>
            <a:off x="4211960" y="5085184"/>
            <a:ext cx="234026" cy="36004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войная стрелка вверх/вниз 10"/>
          <p:cNvSpPr/>
          <p:nvPr/>
        </p:nvSpPr>
        <p:spPr>
          <a:xfrm>
            <a:off x="4139952" y="1970256"/>
            <a:ext cx="234026" cy="36004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войная стрелка влево/вправо 9"/>
          <p:cNvSpPr/>
          <p:nvPr/>
        </p:nvSpPr>
        <p:spPr>
          <a:xfrm>
            <a:off x="6228184" y="3491716"/>
            <a:ext cx="504056" cy="22063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войная стрелка влево/вправо 12"/>
          <p:cNvSpPr/>
          <p:nvPr/>
        </p:nvSpPr>
        <p:spPr>
          <a:xfrm>
            <a:off x="1924370" y="3376794"/>
            <a:ext cx="504056" cy="22063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16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631" y="2644462"/>
            <a:ext cx="8280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Технологии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взаимодействия с окружающей средой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беспилотные технологи;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безбумажные технологии;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мобильные технологии;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биометрические технологии;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«мозг-компьютер».</a:t>
            </a:r>
          </a:p>
          <a:p>
            <a:pPr marL="285750" indent="-285750">
              <a:buFontTx/>
              <a:buChar char="-"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8641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Технологии, которые определяют переход к цифровой экономике</a:t>
            </a:r>
          </a:p>
        </p:txBody>
      </p:sp>
    </p:spTree>
    <p:extLst>
      <p:ext uri="{BB962C8B-B14F-4D97-AF65-F5344CB8AC3E}">
        <p14:creationId xmlns:p14="http://schemas.microsoft.com/office/powerpoint/2010/main" val="82924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596" y="-27384"/>
            <a:ext cx="8777892" cy="706090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Технологические тренды в цифровой трансформации 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промышленности</a:t>
            </a:r>
            <a:endParaRPr lang="ru-RU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6596" y="709528"/>
            <a:ext cx="8849900" cy="62478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82563" indent="-182563">
              <a:buFont typeface="+mj-lt"/>
              <a:buAutoNum type="arabicPeriod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Массовое внедрение интеллектуальных (квантовых) датчиков в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производственные линии (технологии индустриального Интернета вещей);</a:t>
            </a:r>
          </a:p>
          <a:p>
            <a:pPr marL="182563" indent="-182563">
              <a:buFont typeface="+mj-lt"/>
              <a:buAutoNum type="arabicPeriod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Переход на безлюдное производство и массовое внедрение роботизированных технологий;</a:t>
            </a:r>
          </a:p>
          <a:p>
            <a:pPr marL="182563" indent="-182563">
              <a:buFont typeface="+mj-lt"/>
              <a:buAutoNum type="arabicPeriod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Переход на хранение информации и проведение вычислений с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собственных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мощностей на распределенные ресурсы («облачные»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обеспечения удобного сетевого 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доступа по требованию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 некоторому общему фонду конфигурируемых вычислительных ресурсов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(серверов, хранилищам данных и др.)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)»);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563" indent="-182563">
              <a:buFont typeface="+mj-lt"/>
              <a:buAutoNum type="arabicPeriod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Сквозная автоматизация и интеграция производственных и управленческих процессов в единую информационную Систему («от оборудования до министерства»);</a:t>
            </a:r>
          </a:p>
          <a:p>
            <a:pPr marL="182563" indent="-182563">
              <a:buFont typeface="+mj-lt"/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Цифровое проектирование и моделирование технологических процессов, объектов, изделий на всем жизненном цикле от идеи до эксплуатации (применение инженерного программного обеспечения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 Массовое индивидуальное производство (персонификация товаров не будет увеличивать стоимость за счет использования аддитивных технологий 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послойное наращивание и синтез объекта с помощью компьютерных 3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технологий</a:t>
            </a:r>
            <a:r>
              <a:rPr lang="ru-RU" sz="2000" dirty="0" smtClean="0"/>
              <a:t>)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60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50714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Технологические тренды в цифровой трансформации 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промышленности</a:t>
            </a:r>
            <a:endParaRPr lang="ru-RU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945296"/>
            <a:ext cx="8928992" cy="56323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82563" indent="-182563">
              <a:buFont typeface="+mj-lt"/>
              <a:buAutoNum type="arabicPeriod" startAt="6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Применение мобильных технологий для мониторинга, контроля и управления процессов в жизни и на производстве;</a:t>
            </a:r>
          </a:p>
          <a:p>
            <a:pPr marL="182563" indent="-182563">
              <a:buFont typeface="+mj-lt"/>
              <a:buAutoNum type="arabicPeriod" startAt="6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Развитие технологий промышленной аналитики;</a:t>
            </a:r>
          </a:p>
          <a:p>
            <a:pPr marL="182563" indent="-182563">
              <a:buFont typeface="+mj-lt"/>
              <a:buAutoNum type="arabicPeriod" startAt="6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на реализацию промышленных товаров через Интернет;</a:t>
            </a:r>
          </a:p>
          <a:p>
            <a:pPr marL="182563" indent="-182563">
              <a:buFont typeface="+mj-lt"/>
              <a:buAutoNum type="arabicPeriod" startAt="6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технологий наращивания материалов взамен среза («аддитивные» технологии, 3D-принтинг);</a:t>
            </a:r>
          </a:p>
          <a:p>
            <a:pPr marL="182563" indent="-182563">
              <a:buFont typeface="+mj-lt"/>
              <a:buAutoNum type="arabicPeriod" startAt="6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Сервисная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бизнес-модель (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модель, основанная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сервисных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контрактах);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563" indent="-182563">
              <a:buFont typeface="+mj-lt"/>
              <a:buAutoNum type="arabicPeriod" startAt="6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Прогнозирование качества;</a:t>
            </a:r>
          </a:p>
          <a:p>
            <a:pPr marL="182563" indent="-182563">
              <a:buFont typeface="+mj-lt"/>
              <a:buAutoNum type="arabicPeriod" startAt="6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Отслеживание состояния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82563" indent="-182563">
              <a:buFont typeface="+mj-lt"/>
              <a:buAutoNum type="arabicPeriod" startAt="6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Переход на обязательную оцифрованную техническую документацию и электронный документооборот («безбумажные» технологии»);</a:t>
            </a:r>
          </a:p>
          <a:p>
            <a:pPr marL="182563" indent="-182563">
              <a:buFont typeface="+mj-lt"/>
              <a:buAutoNum type="arabicPeriod" startAt="6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использование ресурсов;</a:t>
            </a:r>
          </a:p>
          <a:p>
            <a:pPr marL="182563" indent="-182563">
              <a:buFont typeface="+mj-lt"/>
              <a:buAutoNum type="arabicPeriod" startAt="6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Мгновенное реагирование;</a:t>
            </a:r>
          </a:p>
          <a:p>
            <a:pPr marL="182563" indent="-182563">
              <a:buFont typeface="+mj-lt"/>
              <a:buAutoNum type="arabicPeriod" startAt="6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Цифровое рабочее место;</a:t>
            </a:r>
          </a:p>
          <a:p>
            <a:pPr marL="182563" indent="-182563">
              <a:buFont typeface="+mj-lt"/>
              <a:buAutoNum type="arabicPeriod" startAt="6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100% утилизация и переработка;</a:t>
            </a:r>
          </a:p>
          <a:p>
            <a:pPr marL="182563" indent="-182563">
              <a:buFont typeface="+mj-lt"/>
              <a:buAutoNum type="arabicPeriod" startAt="6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Промышленный интернет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вещей 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 вычислительной сети физических предметов (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«вещей»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оснащённых встроенными технологиями для взаимодействия друг с другом или с внешней средой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07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516" y="1399123"/>
            <a:ext cx="8640960" cy="447814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355600"/>
            <a: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Интеллектуальное» сельское хозяйство основано на применении </a:t>
            </a:r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циркулярной (безотходной) </a:t>
            </a:r>
            <a: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экономики, также </a:t>
            </a:r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автоматизированных </a:t>
            </a:r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 принятия решений, комплексной автоматизации и роботизации производства, </a:t>
            </a:r>
            <a: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технологиях </a:t>
            </a:r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проектирования и моделирования экосистем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355600"/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Оно предполагает минимизацию 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внешних ресурсов (топлива, удобрений и </a:t>
            </a:r>
            <a:r>
              <a:rPr lang="ru-RU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агрохимикатов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при максимальном 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задействовании 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локальных факторов производства (возобновляемых источников энергии, </a:t>
            </a:r>
            <a:r>
              <a:rPr lang="ru-RU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биотоплив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органических удобрений и т.д.). Перспективные технологии «интеллектуального» сельского хозяйства обеспечивают 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эффективную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экологически безопасную борьбу с вредителями, восстановление и сохранение полезных свойств почв и грунтовых вод, а также дистанционный интегрированный контроль соблюдения сертификационных требований органического сельского хозяйства. </a:t>
            </a:r>
            <a:endParaRPr lang="ru-RU" sz="19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5600"/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таких технологий: биопестициды для интегрированной защиты от вредителей, </a:t>
            </a:r>
            <a:r>
              <a:rPr lang="ru-RU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нанобиотехнологическая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ремедиация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воды и почвы, интегрированные системы контроля </a:t>
            </a:r>
            <a:r>
              <a:rPr lang="ru-RU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агропроизводства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т.д.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0648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трансформация сельского хозяйства</a:t>
            </a:r>
          </a:p>
        </p:txBody>
      </p:sp>
    </p:spTree>
    <p:extLst>
      <p:ext uri="{BB962C8B-B14F-4D97-AF65-F5344CB8AC3E}">
        <p14:creationId xmlns:p14="http://schemas.microsoft.com/office/powerpoint/2010/main" val="338306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Трансформация электронной торговли</a:t>
            </a:r>
            <a:endParaRPr lang="ru-RU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412776"/>
            <a:ext cx="8568952" cy="50783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355600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торговля, составляет значимый институт цифровой экономики, проникает во все большее количество правоотношений, складывающихся в сфере торговли, и охватывает весь спектр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отношений:</a:t>
            </a:r>
          </a:p>
          <a:p>
            <a:pPr indent="355600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прямое взаимодействие потребителей с потребителями (C2C),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продавцов с потребителями (B2C),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взаимодействие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предпринимателями (B2B),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бизнеса и государства в электронной форме (B2G) и др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5600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Стратегической задачей государства становится разработка комплекса мер по реализации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специальных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технических и организационных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мер:</a:t>
            </a:r>
          </a:p>
          <a:p>
            <a:pPr indent="355600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поддержки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экспортеров в секторах B2B, B2G и B2C;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5600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формированию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отдельного регулирования в отношении деятельности электронных торговых площадок, прав и обязанностей и способов защиты законных интересов участников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электронной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торговли, налогообложения, электронных расчетов, электронного документооборота в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импортно-экспортных таможенных процедур;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5600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развитию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международного диалога в данной области для обеспечения паритетных условий торгово-экономического сотрудничества.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20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556792"/>
            <a:ext cx="864096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и коммуникационные технологии будут способствовать росту «умных городов», использующих данные и автоматизацию для увеличения эффективности и устойчивости городских центров.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5600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Распределенные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сенсорные системы будут контролировать потребление воды и электроэнергии и автоматически балансировать распределение по смарт-сетям.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5600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Сетевые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трафика и автономные варианты транспортировки смогут революционизировать массовый транспорт и логистику.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5600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методы проектирования будут использоваться для построения интеллектуальных зданий, которые максимизируют эффективность нагрева, охлаждения и освещения.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5600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солнечные панели, микро-ветряные турбины, тепловая энергия и другие возобновляемые источники энергии обеспечат чистую распределенную выработку электроэнергии</a:t>
            </a:r>
            <a:r>
              <a:rPr lang="ru-RU" dirty="0"/>
              <a:t>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771800" y="332656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Трансформация ЖКХ</a:t>
            </a:r>
            <a:endParaRPr lang="ru-RU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50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412776"/>
            <a:ext cx="85689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трансформация транспорта и логистики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Сфера финансовых услуг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трансформация энергетики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трансформация ЖКХ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системы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данных в реальном времени;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экономическими процессами, основанное на автоматизированном анализе больших данных;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 принятия решений, изменение правил в реальном времени – мгновенное реагирование на изменения и интерактивность среды;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Ориентация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конкретного пользователя, жизненные ситуации клиентов как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бизнес-процесс;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одно касание;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экосистема понимается как центр синергии государства, бизнеса и граждан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6340" y="260647"/>
            <a:ext cx="8636140" cy="95410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Дальнейшие направления трансформация экономики России</a:t>
            </a:r>
            <a:endParaRPr lang="ru-RU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07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260648"/>
            <a:ext cx="2592288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рынки:</a:t>
            </a:r>
            <a:endParaRPr lang="ru-RU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484784"/>
            <a:ext cx="842493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AeroNet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(развитие беспилотных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авиационных и околоземных космических систем, комплексных решений и услуг на их основе. )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MariNet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(морская отрасль)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AutoNet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систем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автопилотирования автотранспортных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средств)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HealthNet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(биотехнологические и медицинские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услуги)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NeuroNet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нейротехнологии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интеграции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мозга человека и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вычислительных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машин.)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EnergyNet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(создание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энергетики на новых принципах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функционирования)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FoodNet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(рынок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продовольствия, обеспеченный интеллектуализацией, автоматизацией и роботизацией технологических процессов)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Safenet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решений обеспечения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связи на новых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квантовых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пах, )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14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40960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государства в цифровой 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экономике</a:t>
            </a:r>
            <a:endParaRPr lang="ru-RU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764704"/>
            <a:ext cx="8640960" cy="60016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355600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государства в развитии цифровой экономики должна состоять из двух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частей:</a:t>
            </a:r>
          </a:p>
          <a:p>
            <a:pPr marL="285750" indent="-285750"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законодательная база, адапти­рованная к новым реалиям, в том числе корректные способы учета средств производства и юридическая защита компаний, внедряющих системы 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(индустриального интернета вещей) – в частности, от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киберугроз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создание благоприятных условий для компаний, которые идут по пути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производства.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5600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услуг будет строиться на базе единой цифровой облачной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платформы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имеющей открытые интерфейсы межмашинного взаимодействия и позволяющей в том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независимым поставщикам расширять возможности взаимодействия граждан с государством путем создания ими собственных приложений, работающей на базе этой платформы (с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обязательной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сертификацией по безопасности и соблюдению законодательных норм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indent="355600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Государство равно должно стремиться создавать благоприятные условия для повышения </a:t>
            </a: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конкурентности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национальной цифровой среды с целью привлечения зарубежных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предпринимателей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российскую юрисдикцию цифровой экономики. Следует предоставить бизнесу льготные</a:t>
            </a:r>
          </a:p>
          <a:p>
            <a:pPr indent="355600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финансирования, оказывать содействие в апробировании и внедрении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инновационных разработок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выделять гранты для талантливых предпринимателей и учёных.</a:t>
            </a:r>
          </a:p>
          <a:p>
            <a:pPr indent="355600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Перспективным направлением взаимодействия государства и бизнеса является формат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государственно-частного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партнерства для развития цифровой экономики. 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18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40960" cy="95410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благоприятной регуляторной среды для развития цифровой экономики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7110" y="1916832"/>
            <a:ext cx="84969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основы цифровой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экономики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Урегулировать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основных институтов цифровой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экономики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Снять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правовые ограничения для развития цифровой экономики в смежных отраслях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законодательства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в отраслях, имеющих критически важное значение для развития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предпринимательства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основанного на принципах цифровой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экономики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специальный правовой режим для организаций, имеющих определенный уровень информатизации процессов и готовых открыть их для государства (возможно ограничение по видам деятельности)</a:t>
            </a:r>
          </a:p>
        </p:txBody>
      </p:sp>
    </p:spTree>
    <p:extLst>
      <p:ext uri="{BB962C8B-B14F-4D97-AF65-F5344CB8AC3E}">
        <p14:creationId xmlns:p14="http://schemas.microsoft.com/office/powerpoint/2010/main" val="304927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276872"/>
            <a:ext cx="8640960" cy="4378498"/>
          </a:xfrm>
        </p:spPr>
        <p:txBody>
          <a:bodyPr>
            <a:normAutofit fontScale="90000"/>
          </a:bodyPr>
          <a:lstStyle/>
          <a:p>
            <a:pPr indent="355600" algn="l"/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(</a:t>
            </a:r>
            <a:r>
              <a:rPr lang="ru-RU" sz="31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</a:t>
            </a:r>
            <a:r>
              <a:rPr lang="ru-RU" sz="31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1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</a:t>
            </a:r>
            <a:r>
              <a:rPr lang="ru-RU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 </a:t>
            </a:r>
            <a:r>
              <a:rPr lang="ru-RU" sz="31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экономика: </a:t>
            </a:r>
            <a:br>
              <a:rPr lang="ru-RU" sz="31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экономическая деятельность, основанная на  цифровых </a:t>
            </a:r>
            <a:r>
              <a:rPr lang="ru-RU" sz="3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(электронных) технологиях</a:t>
            </a:r>
            <a:r>
              <a:rPr lang="ru-RU" sz="3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br>
              <a:rPr lang="ru-RU" sz="3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хозяйственное </a:t>
            </a:r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производство, использующее цифровые технологии; </a:t>
            </a:r>
            <a:r>
              <a:rPr lang="ru-RU" sz="3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виртуальная среда, дополняющая нашу реальность</a:t>
            </a:r>
            <a:r>
              <a:rPr lang="ru-RU" sz="3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47667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экономика как перспективная инновация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74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476249"/>
            <a:ext cx="9144000" cy="7207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b="1" dirty="0"/>
          </a:p>
        </p:txBody>
      </p:sp>
      <p:sp>
        <p:nvSpPr>
          <p:cNvPr id="230404" name="Rectangle 4"/>
          <p:cNvSpPr>
            <a:spLocks noGrp="1" noChangeArrowheads="1"/>
          </p:cNvSpPr>
          <p:nvPr>
            <p:ph type="title"/>
          </p:nvPr>
        </p:nvSpPr>
        <p:spPr>
          <a:xfrm>
            <a:off x="251520" y="416273"/>
            <a:ext cx="8671589" cy="473075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экономика»  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это:</a:t>
            </a:r>
            <a:endParaRPr lang="ru-RU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1" name="Rectangle 12"/>
          <p:cNvSpPr>
            <a:spLocks noChangeArrowheads="1"/>
          </p:cNvSpPr>
          <p:nvPr/>
        </p:nvSpPr>
        <p:spPr bwMode="auto">
          <a:xfrm>
            <a:off x="0" y="1866900"/>
            <a:ext cx="9144000" cy="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42" name="Text Box 13"/>
          <p:cNvSpPr txBox="1">
            <a:spLocks noChangeArrowheads="1"/>
          </p:cNvSpPr>
          <p:nvPr/>
        </p:nvSpPr>
        <p:spPr bwMode="auto">
          <a:xfrm>
            <a:off x="251521" y="1246396"/>
            <a:ext cx="8671588" cy="5062924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9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ru-RU" sz="19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sz="19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услуг:</a:t>
            </a:r>
            <a:endParaRPr lang="en-US" sz="19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Информационные </a:t>
            </a:r>
            <a: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9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почта, карты, навигация, социальные сети и др.</a:t>
            </a:r>
            <a:r>
              <a:rPr lang="ru-RU" sz="19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9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Услуги платежных систем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Туристические услуги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Образовательные услуги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Internet</a:t>
            </a:r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банкинг</a:t>
            </a:r>
            <a:endParaRPr lang="ru-RU" sz="1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Internet</a:t>
            </a:r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-страхование</a:t>
            </a:r>
            <a:endParaRPr lang="ru-RU" sz="1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логистика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коммерция</a:t>
            </a:r>
          </a:p>
          <a:p>
            <a: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Интернет-реклама</a:t>
            </a:r>
          </a:p>
          <a:p>
            <a: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Представление виртуального товара (</a:t>
            </a:r>
            <a:r>
              <a:rPr lang="ru-RU" sz="19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Интернет-игры, книги, ПО, деньги</a:t>
            </a:r>
            <a: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Сервисы по предоставлению онлайн-услуг</a:t>
            </a:r>
          </a:p>
          <a:p>
            <a: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</a:t>
            </a:r>
            <a:r>
              <a:rPr lang="ru-RU" sz="19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Краудфандинг</a:t>
            </a:r>
            <a:endParaRPr lang="ru-RU" sz="19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14. Услуги сервисной технологии «Умный город» и др</a:t>
            </a:r>
            <a:r>
              <a:rPr lang="ru-RU" sz="19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9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ru-RU" sz="19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Экономическое </a:t>
            </a:r>
            <a:r>
              <a:rPr lang="ru-RU" sz="19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с использованием цифровых </a:t>
            </a:r>
            <a:r>
              <a:rPr lang="ru-RU" sz="19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 и  </a:t>
            </a:r>
            <a:r>
              <a:rPr lang="ru-RU" sz="19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</a:t>
            </a:r>
            <a: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водными, энергетическими, </a:t>
            </a:r>
            <a:r>
              <a:rPr lang="ru-RU" sz="19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топливными </a:t>
            </a:r>
            <a:r>
              <a:rPr lang="ru-RU" sz="1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ресурсами</a:t>
            </a:r>
            <a: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9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9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9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ru-RU" sz="19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 </a:t>
            </a:r>
            <a:r>
              <a:rPr lang="ru-RU" sz="19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реальности. </a:t>
            </a:r>
            <a:endParaRPr lang="ru-RU" sz="1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21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50405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трансформация 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экономики – это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341" y="1556792"/>
            <a:ext cx="8640960" cy="440120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модели управления экономикой от программно-целевой к программно-прогностической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«образа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будущего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Смена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экономического уклада, изменение традиционных рынков, социальных отношений, государственного управления, связанная с проникновением в них цифровых технологий;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Принципиальное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основного источника добавленной стоимости и структуры экономики за счет формирования более эффективных экономических процессов, обеспеченных цифровыми инфраструктурами;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лидирующего механизма развития экономики к институтам, основанным на цифровых моделях и процессах.</a:t>
            </a:r>
          </a:p>
        </p:txBody>
      </p:sp>
    </p:spTree>
    <p:extLst>
      <p:ext uri="{BB962C8B-B14F-4D97-AF65-F5344CB8AC3E}">
        <p14:creationId xmlns:p14="http://schemas.microsoft.com/office/powerpoint/2010/main" val="42221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868" y="1268760"/>
            <a:ext cx="8780620" cy="470898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Виртуальность экономики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экономика может существовать, только в виртуальном мире, представляя собой набор электрических сигналов, и данных хранимых на различных носителях информации.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телекоммуникационных сетей и компьютерной техники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 startAt="5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производителей и потребителей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 startAt="5"/>
            </a:pP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Персонифицированность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Цифровая экономика позволяет производить товары и оказывать услуги, которые отвечают требованиям и нуждам не среднестатистического потребителя, а каждого конкретного клиента.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темпы роста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Благодаря Интернету товары и услуги стали более доступны. Это привело к востребованию продуктов и росту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цифровой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экономики.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Виртуальные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товары и электронные деньги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Они являются уникальной особенностью цифровой экономики, поскольку не могут существовать в реальной экономике.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88640"/>
            <a:ext cx="8229600" cy="504056"/>
          </a:xfrm>
          <a:prstGeom prst="rect">
            <a:avLst/>
          </a:prstGeom>
          <a:solidFill>
            <a:srgbClr val="00B0F0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экономика – это:</a:t>
            </a:r>
            <a:endParaRPr lang="ru-RU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05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/>
          <a:srcRect l="4954" t="23414" r="7121" b="29178"/>
          <a:stretch/>
        </p:blipFill>
        <p:spPr bwMode="auto">
          <a:xfrm>
            <a:off x="323528" y="548680"/>
            <a:ext cx="8640960" cy="5040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902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4799" t="30574" r="5573" b="18922"/>
          <a:stretch/>
        </p:blipFill>
        <p:spPr bwMode="auto">
          <a:xfrm>
            <a:off x="251520" y="548680"/>
            <a:ext cx="8784976" cy="53285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3315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766</TotalTime>
  <Words>3273</Words>
  <Application>Microsoft Office PowerPoint</Application>
  <PresentationFormat>Экран (4:3)</PresentationFormat>
  <Paragraphs>336</Paragraphs>
  <Slides>39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Волна</vt:lpstr>
      <vt:lpstr>Сущность и направления развития цифровой экономики Российской Федерации</vt:lpstr>
      <vt:lpstr>Презентация PowerPoint</vt:lpstr>
      <vt:lpstr>Презентация PowerPoint</vt:lpstr>
      <vt:lpstr> Цифровая (веб, интернет) экономика:  - экономическая деятельность, основанная на  цифровых (электронных) технологиях;  - хозяйственное производство, использующее цифровые технологии;  - виртуальная среда, дополняющая нашу реальность.  </vt:lpstr>
      <vt:lpstr> «Цифровая экономика»  - это:</vt:lpstr>
      <vt:lpstr>Цифровая трансформация экономики – это: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Пять базовых направлений развития цифровой экономики в Российской Федерации на период до 2024 года. </vt:lpstr>
      <vt:lpstr>Презентация PowerPoint</vt:lpstr>
      <vt:lpstr>Презентация PowerPoint</vt:lpstr>
      <vt:lpstr>Презентация PowerPoint</vt:lpstr>
      <vt:lpstr>Разрабатываемые цифровые технологии в Программе: </vt:lpstr>
      <vt:lpstr>Презентация PowerPoint</vt:lpstr>
      <vt:lpstr>Базовые технологии цифровой экономики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Технологии, которые определяют переход к цифровой экономике</vt:lpstr>
      <vt:lpstr>Технологии, которые определяют переход к цифровой экономике</vt:lpstr>
      <vt:lpstr>Технологические тренды в цифровой трансформации промышленности</vt:lpstr>
      <vt:lpstr>Технологические тренды в цифровой трансформации промышленности</vt:lpstr>
      <vt:lpstr>Презентация PowerPoint</vt:lpstr>
      <vt:lpstr>Трансформация электронной торговли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Сущность и направления развития цифровой экономики Российской Федерации</dc:title>
  <dc:creator>User</dc:creator>
  <cp:lastModifiedBy>User</cp:lastModifiedBy>
  <cp:revision>94</cp:revision>
  <dcterms:created xsi:type="dcterms:W3CDTF">2018-06-21T13:00:58Z</dcterms:created>
  <dcterms:modified xsi:type="dcterms:W3CDTF">2018-06-24T20:14:03Z</dcterms:modified>
</cp:coreProperties>
</file>