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93" r:id="rId4"/>
    <p:sldId id="279" r:id="rId5"/>
    <p:sldId id="282" r:id="rId6"/>
    <p:sldId id="272" r:id="rId7"/>
    <p:sldId id="298" r:id="rId8"/>
    <p:sldId id="273" r:id="rId9"/>
    <p:sldId id="274" r:id="rId10"/>
    <p:sldId id="300" r:id="rId11"/>
    <p:sldId id="296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22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0AD3ED-07C9-4B1A-AACA-98816BA44247}" type="datetimeFigureOut">
              <a:rPr lang="ru-RU" smtClean="0"/>
              <a:t>23.01.2020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0F7458-1D08-41A2-A675-B31297A2B9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1877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0F7458-1D08-41A2-A675-B31297A2B951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20570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0F7458-1D08-41A2-A675-B31297A2B951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50130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0F7458-1D08-41A2-A675-B31297A2B951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04135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0F7458-1D08-41A2-A675-B31297A2B951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8281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0F7458-1D08-41A2-A675-B31297A2B951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45616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7D0BE-7EAB-4B95-A65F-C6E82C4AF629}" type="datetimeFigureOut">
              <a:rPr lang="ru-RU" smtClean="0"/>
              <a:t>23.01.2020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ED8E0-9035-4730-9EB0-DD43B51248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9776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7D0BE-7EAB-4B95-A65F-C6E82C4AF629}" type="datetimeFigureOut">
              <a:rPr lang="ru-RU" smtClean="0"/>
              <a:t>23.01.2020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ED8E0-9035-4730-9EB0-DD43B51248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5591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7D0BE-7EAB-4B95-A65F-C6E82C4AF629}" type="datetimeFigureOut">
              <a:rPr lang="ru-RU" smtClean="0"/>
              <a:t>23.01.2020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ED8E0-9035-4730-9EB0-DD43B51248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9875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7D0BE-7EAB-4B95-A65F-C6E82C4AF629}" type="datetimeFigureOut">
              <a:rPr lang="ru-RU" smtClean="0"/>
              <a:t>23.01.2020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ED8E0-9035-4730-9EB0-DD43B51248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8007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7D0BE-7EAB-4B95-A65F-C6E82C4AF629}" type="datetimeFigureOut">
              <a:rPr lang="ru-RU" smtClean="0"/>
              <a:t>23.01.2020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ED8E0-9035-4730-9EB0-DD43B51248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3701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7D0BE-7EAB-4B95-A65F-C6E82C4AF629}" type="datetimeFigureOut">
              <a:rPr lang="ru-RU" smtClean="0"/>
              <a:t>23.01.2020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ED8E0-9035-4730-9EB0-DD43B51248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118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7D0BE-7EAB-4B95-A65F-C6E82C4AF629}" type="datetimeFigureOut">
              <a:rPr lang="ru-RU" smtClean="0"/>
              <a:t>23.01.2020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ED8E0-9035-4730-9EB0-DD43B51248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6213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7D0BE-7EAB-4B95-A65F-C6E82C4AF629}" type="datetimeFigureOut">
              <a:rPr lang="ru-RU" smtClean="0"/>
              <a:t>23.01.2020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ED8E0-9035-4730-9EB0-DD43B51248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6747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7D0BE-7EAB-4B95-A65F-C6E82C4AF629}" type="datetimeFigureOut">
              <a:rPr lang="ru-RU" smtClean="0"/>
              <a:t>23.01.2020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ED8E0-9035-4730-9EB0-DD43B51248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1692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7D0BE-7EAB-4B95-A65F-C6E82C4AF629}" type="datetimeFigureOut">
              <a:rPr lang="ru-RU" smtClean="0"/>
              <a:t>23.01.2020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ED8E0-9035-4730-9EB0-DD43B51248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9966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7D0BE-7EAB-4B95-A65F-C6E82C4AF629}" type="datetimeFigureOut">
              <a:rPr lang="ru-RU" smtClean="0"/>
              <a:t>23.01.2020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ED8E0-9035-4730-9EB0-DD43B51248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5044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47D0BE-7EAB-4B95-A65F-C6E82C4AF629}" type="datetimeFigureOut">
              <a:rPr lang="ru-RU" smtClean="0"/>
              <a:t>23.01.2020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DED8E0-9035-4730-9EB0-DD43B51248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0490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1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06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5131" y="2819394"/>
            <a:ext cx="116346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Военно-патриотический маршрут</a:t>
            </a:r>
            <a:r>
              <a:rPr lang="ru-RU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«Тула героическая» </a:t>
            </a:r>
            <a:br>
              <a:rPr lang="ru-RU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рамках проекта</a:t>
            </a:r>
            <a:r>
              <a:rPr lang="ru-RU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«С чего начинается Родина»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94014" y="5503551"/>
            <a:ext cx="102298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E16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ЗАМЕСТИТЕЛЬ </a:t>
            </a:r>
            <a:r>
              <a:rPr lang="ru-RU" b="1" dirty="0">
                <a:solidFill>
                  <a:srgbClr val="0E16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ГЕНЕРАЛЬНОГО ДИРЕКТОРА  </a:t>
            </a:r>
            <a:r>
              <a:rPr lang="ru-RU" b="1" dirty="0" smtClean="0">
                <a:solidFill>
                  <a:srgbClr val="0E16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 РАЗВИТИЮ, ПОПУЛЯРИЗАЦИИ И РАБОТЕ С ПОСЕТИТЕЛЯМИ ГУК ТО «ОБЪЕДИНЕНИЕ «ИКХМ»»</a:t>
            </a:r>
          </a:p>
          <a:p>
            <a:pPr algn="ctr"/>
            <a:r>
              <a:rPr lang="ru-RU" b="1" dirty="0" smtClean="0">
                <a:solidFill>
                  <a:srgbClr val="0E16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ДУДКИНА ЛАРИСА ВЯЧЕСЛАВОВНА</a:t>
            </a:r>
            <a:endParaRPr lang="ru-RU" b="1" dirty="0">
              <a:solidFill>
                <a:srgbClr val="0E165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721" y="287156"/>
            <a:ext cx="1895062" cy="119128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867" y="323004"/>
            <a:ext cx="1968076" cy="1305377"/>
          </a:xfrm>
          <a:prstGeom prst="rect">
            <a:avLst/>
          </a:prstGeom>
          <a:solidFill>
            <a:schemeClr val="bg1">
              <a:alpha val="46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703084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6" y="0"/>
            <a:ext cx="12192000" cy="6900672"/>
          </a:xfrm>
          <a:prstGeom prst="rect">
            <a:avLst/>
          </a:prstGeom>
        </p:spPr>
      </p:pic>
      <p:sp>
        <p:nvSpPr>
          <p:cNvPr id="58" name="AutoShape 2" descr="https://www.clipartmax.com/png/middle/209-2091568_accounting-transparent.png"/>
          <p:cNvSpPr>
            <a:spLocks noChangeAspect="1" noChangeArrowheads="1"/>
          </p:cNvSpPr>
          <p:nvPr/>
        </p:nvSpPr>
        <p:spPr bwMode="auto">
          <a:xfrm>
            <a:off x="155576" y="83089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9729978"/>
              </p:ext>
            </p:extLst>
          </p:nvPr>
        </p:nvGraphicFramePr>
        <p:xfrm>
          <a:off x="1594802" y="1761427"/>
          <a:ext cx="9002395" cy="47067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6503"/>
                <a:gridCol w="2454492"/>
                <a:gridCol w="1530350"/>
                <a:gridCol w="450215"/>
                <a:gridCol w="2610485"/>
                <a:gridCol w="1530350"/>
              </a:tblGrid>
              <a:tr h="561797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№ п/п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Наименование муниципального учреждения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Дата участия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№ п/п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Наименование муниципального учреждения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Дата участия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</a:tr>
              <a:tr h="318843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Арсеньевский район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05.02.2020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</a:rPr>
                        <a:t>14</a:t>
                      </a:r>
                      <a:endParaRPr lang="ru-RU" sz="11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Суворовский район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18.03.2020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18843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Белевский район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06.02.2020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</a:rPr>
                        <a:t>15</a:t>
                      </a:r>
                      <a:endParaRPr lang="ru-RU" sz="11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Тепло-Огаревский район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19.03.2020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18843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3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Богородицкий район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12.02.2020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</a:rPr>
                        <a:t>16</a:t>
                      </a:r>
                      <a:endParaRPr lang="ru-RU" sz="11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Узловский район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25.03.2020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18843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4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 err="1">
                          <a:effectLst/>
                        </a:rPr>
                        <a:t>Веневский</a:t>
                      </a:r>
                      <a:r>
                        <a:rPr lang="ru-RU" sz="1200" dirty="0">
                          <a:effectLst/>
                        </a:rPr>
                        <a:t> район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13.02.2020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</a:rPr>
                        <a:t>17</a:t>
                      </a:r>
                      <a:endParaRPr lang="ru-RU" sz="11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 err="1">
                          <a:effectLst/>
                        </a:rPr>
                        <a:t>Чернский</a:t>
                      </a:r>
                      <a:r>
                        <a:rPr lang="ru-RU" sz="1200" dirty="0">
                          <a:effectLst/>
                        </a:rPr>
                        <a:t> район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26.03.2020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18843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Воловский район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19.02.2020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</a:rPr>
                        <a:t>18</a:t>
                      </a:r>
                      <a:endParaRPr lang="ru-RU" sz="11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Щекинский район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01.04.2020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18843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6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Дубенский район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20.02.2020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</a:rPr>
                        <a:t>19</a:t>
                      </a:r>
                      <a:endParaRPr lang="ru-RU" sz="11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Ясногорский район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02.04.2020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18843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7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Заокский район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26.02.2020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</a:rPr>
                        <a:t>20</a:t>
                      </a:r>
                      <a:endParaRPr lang="ru-RU" sz="11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город Новомосковск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08.04.2020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18843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8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Каменский район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27.02.2020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</a:rPr>
                        <a:t>21</a:t>
                      </a:r>
                      <a:endParaRPr lang="ru-RU" sz="11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город Донской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09.04.2020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18843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9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Кимовский район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28.02.2020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</a:rPr>
                        <a:t>22</a:t>
                      </a:r>
                      <a:endParaRPr lang="ru-RU" sz="11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рабочий поселок </a:t>
                      </a:r>
                      <a:r>
                        <a:rPr lang="ru-RU" sz="1200" dirty="0" err="1">
                          <a:effectLst/>
                        </a:rPr>
                        <a:t>Новогуровский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15.04.2020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18843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Киреевский район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04.03.2020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</a:rPr>
                        <a:t>23</a:t>
                      </a:r>
                      <a:endParaRPr lang="ru-RU" sz="11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город Тула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16.04.2020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18843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11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Куркинский район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05.03.2020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</a:rPr>
                        <a:t>24</a:t>
                      </a:r>
                      <a:endParaRPr lang="ru-RU" sz="11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Славный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22.04.2020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18843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12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Одоевский район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11.03.2020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</a:rPr>
                        <a:t>25</a:t>
                      </a:r>
                      <a:endParaRPr lang="ru-RU" sz="11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город Алексин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23.04.2020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18843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13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Плавский район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12.03.2020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</a:rPr>
                        <a:t>26</a:t>
                      </a:r>
                      <a:endParaRPr lang="ru-RU" sz="11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город Ефремов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29.04.2020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765176" y="397034"/>
            <a:ext cx="1045171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Маршрут «Тула героическая»</a:t>
            </a:r>
            <a:br>
              <a:rPr kumimoji="0" lang="ru-RU" sz="24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ru-RU" sz="24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Проект «С чего начинается Родина»</a:t>
            </a:r>
            <a:br>
              <a:rPr kumimoji="0" lang="ru-RU" sz="24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ru-RU" sz="24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График участия (проект)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648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06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77898" y="2344873"/>
            <a:ext cx="1163465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Контактные данные:</a:t>
            </a:r>
          </a:p>
          <a:p>
            <a:r>
              <a:rPr lang="ru-RU" sz="2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Дудкина Лариса Вячеславовна,</a:t>
            </a:r>
            <a:br>
              <a:rPr lang="ru-RU" sz="2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заместитель генерального директора по развитию, популяризации и работе с посетителями ГУК ТО «Объединение «ИКХМ»»</a:t>
            </a:r>
          </a:p>
          <a:p>
            <a:r>
              <a:rPr lang="ru-RU" sz="28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</a:t>
            </a:r>
            <a:r>
              <a:rPr lang="ru-RU" sz="2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ел.: 8 (4872) 77-49-38</a:t>
            </a:r>
            <a:br>
              <a:rPr lang="ru-RU" sz="2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e-mail</a:t>
            </a:r>
            <a:r>
              <a:rPr lang="ru-RU" sz="2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8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dudkina.lv@museum-tula.ru</a:t>
            </a:r>
            <a:r>
              <a:rPr lang="ru-RU" sz="2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2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28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721" y="287156"/>
            <a:ext cx="1895062" cy="119128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867" y="323004"/>
            <a:ext cx="1968076" cy="1305377"/>
          </a:xfrm>
          <a:prstGeom prst="rect">
            <a:avLst/>
          </a:prstGeom>
          <a:solidFill>
            <a:schemeClr val="bg1">
              <a:alpha val="46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832882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672"/>
            <a:ext cx="12192000" cy="6900672"/>
          </a:xfrm>
          <a:prstGeom prst="rect">
            <a:avLst/>
          </a:prstGeom>
        </p:spPr>
      </p:pic>
      <p:sp>
        <p:nvSpPr>
          <p:cNvPr id="58" name="AutoShape 2" descr="https://www.clipartmax.com/png/middle/209-2091568_accounting-transparent.png"/>
          <p:cNvSpPr>
            <a:spLocks noChangeAspect="1" noChangeArrowheads="1"/>
          </p:cNvSpPr>
          <p:nvPr/>
        </p:nvSpPr>
        <p:spPr bwMode="auto">
          <a:xfrm>
            <a:off x="155576" y="83089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224434" y="12126"/>
            <a:ext cx="8888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ПРОГРАММА</a:t>
            </a:r>
            <a:endParaRPr lang="ru-RU" sz="2400" b="1" u="sng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29990" y="6036518"/>
            <a:ext cx="1847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</a:endParaRPr>
          </a:p>
          <a:p>
            <a:endParaRPr lang="ru-RU" sz="2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4004306"/>
              </p:ext>
            </p:extLst>
          </p:nvPr>
        </p:nvGraphicFramePr>
        <p:xfrm>
          <a:off x="683739" y="473791"/>
          <a:ext cx="10214920" cy="558638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18900"/>
                <a:gridCol w="3584823"/>
                <a:gridCol w="5311197"/>
              </a:tblGrid>
              <a:tr h="318950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Время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13" marR="5451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13" marR="5451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Краткое описание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13" marR="54513" marT="0" marB="0"/>
                </a:tc>
              </a:tr>
              <a:tr h="618408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i="0" kern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10.00-11.00</a:t>
                      </a:r>
                      <a:endParaRPr lang="ru-RU" sz="1200" i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4513" marR="545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kern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Интерактивная тематическая программа «Властелин кремля»</a:t>
                      </a:r>
                      <a:endParaRPr lang="ru-RU" sz="1200" b="1" i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4513" marR="5451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0" kern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Захватывающее путешествие по Тульскому кремлю. Вы познакомитесь с историческими событиями и личностями, связанными с древней крепостью.</a:t>
                      </a:r>
                      <a:endParaRPr lang="ru-RU" sz="1200" b="0" i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4513" marR="54513" marT="0" marB="0"/>
                </a:tc>
              </a:tr>
              <a:tr h="829138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i="0" kern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11.00-12.00</a:t>
                      </a:r>
                      <a:endParaRPr lang="ru-RU" sz="1200" i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4513" marR="545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kern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Музейное интерактивное занятие </a:t>
                      </a:r>
                      <a:br>
                        <a:rPr lang="ru-RU" sz="1200" b="1" i="0" kern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</a:br>
                      <a:r>
                        <a:rPr lang="ru-RU" sz="1200" b="1" i="0" kern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«Рабочий город стал бойцом» </a:t>
                      </a:r>
                      <a:endParaRPr lang="ru-RU" sz="1200" b="1" i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4513" marR="5451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0" kern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Участникам игры предстоит разобраться с вооружением и снаряжением частей Красной Армии, поработать с картами оборонительных сооружений, расшифровать секретные донесения и узнать много нового о героической обороне города.</a:t>
                      </a:r>
                      <a:endParaRPr lang="ru-RU" sz="1200" b="0" i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4513" marR="54513" marT="0" marB="0"/>
                </a:tc>
              </a:tr>
              <a:tr h="476790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i="0" kern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11.00-12.00</a:t>
                      </a:r>
                      <a:endParaRPr lang="ru-RU" sz="1200" i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4513" marR="545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kern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Военно-патриотическая программа</a:t>
                      </a:r>
                      <a:br>
                        <a:rPr lang="ru-RU" sz="1200" b="1" i="0" kern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</a:br>
                      <a:r>
                        <a:rPr lang="ru-RU" sz="1200" b="1" i="0" kern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«Тула непокоренная»</a:t>
                      </a:r>
                      <a:endParaRPr lang="ru-RU" sz="1200" b="1" i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4513" marR="5451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0" kern="12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Интеллектуальная</a:t>
                      </a:r>
                      <a:r>
                        <a:rPr lang="ru-RU" sz="1200" b="0" i="0" kern="1200" baseline="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программа</a:t>
                      </a:r>
                      <a:r>
                        <a:rPr lang="ru-RU" sz="1200" b="0" i="0" kern="12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раскроет </a:t>
                      </a:r>
                      <a:r>
                        <a:rPr lang="ru-RU" sz="1200" b="0" i="0" kern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историю героической обороны города грозной осенью 1941 года.</a:t>
                      </a:r>
                      <a:endParaRPr lang="ru-RU" sz="1200" b="0" i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4513" marR="54513" marT="0" marB="0"/>
                </a:tc>
              </a:tr>
              <a:tr h="1039869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i="0" kern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11.00-12.00</a:t>
                      </a:r>
                      <a:endParaRPr lang="ru-RU" sz="1200" i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4513" marR="545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kern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Программа «Солдатские письма» «Читаем вместе»</a:t>
                      </a:r>
                      <a:endParaRPr lang="ru-RU" sz="1200" b="1" i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4513" marR="5451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0" kern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На войне каждый солдат больше всего мечтал об одном: поскорее вернуться домой, к своим любимым и близким. Во время программы участники смогут познакомиться с одними из самых трогательных фронтовых писем времен Великой Отечественной войны.</a:t>
                      </a:r>
                      <a:endParaRPr lang="ru-RU" sz="1200" b="0" i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4513" marR="54513" marT="0" marB="0"/>
                </a:tc>
              </a:tr>
              <a:tr h="1250599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i="0" kern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11.00-12.00</a:t>
                      </a:r>
                      <a:endParaRPr lang="ru-RU" sz="1200" i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4513" marR="545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kern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Военно-патриотическая игра-путешествие «Тайны </a:t>
                      </a:r>
                      <a:r>
                        <a:rPr lang="ru-RU" sz="1200" b="1" i="0" kern="12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старого </a:t>
                      </a:r>
                      <a:r>
                        <a:rPr lang="ru-RU" sz="1200" b="1" i="0" kern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чемодана»</a:t>
                      </a:r>
                      <a:endParaRPr lang="ru-RU" sz="1200" b="1" i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4513" marR="5451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0" kern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Чтобы узнать тайны старого чемоданчика, который вместе с солдатом участвовал в Великой Отечественной войне, посетителям музея предстоит выполнить разные задания и найти по картам музейные артефакты. Только тогда старый чемодан откроет все тайны об обыкновенных предметах с необыкновенными фронтовыми судьбами.</a:t>
                      </a:r>
                      <a:endParaRPr lang="ru-RU" sz="1200" b="0" i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4513" marR="54513" marT="0" marB="0"/>
                </a:tc>
              </a:tr>
              <a:tr h="223265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i="0" kern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12.15-13.15</a:t>
                      </a:r>
                      <a:endParaRPr lang="ru-RU" sz="1200" i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4513" marR="545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kern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Обед</a:t>
                      </a:r>
                      <a:endParaRPr lang="ru-RU" sz="1200" b="1" i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4513" marR="5451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0" kern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ru-RU" sz="1200" b="0" i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4513" marR="54513" marT="0" marB="0"/>
                </a:tc>
              </a:tr>
              <a:tr h="210954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i="0" kern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13.15-13.30</a:t>
                      </a:r>
                      <a:endParaRPr lang="ru-RU" sz="1200" i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4513" marR="545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kern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Трансфер на ж/д Московский вокзал</a:t>
                      </a:r>
                      <a:endParaRPr lang="ru-RU" sz="1200" b="1" i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4513" marR="5451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0" kern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ru-RU" sz="1200" b="0" i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4513" marR="54513" marT="0" marB="0"/>
                </a:tc>
              </a:tr>
              <a:tr h="618408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i="0" kern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13.45-14.45</a:t>
                      </a:r>
                      <a:endParaRPr lang="ru-RU" sz="1200" i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4513" marR="545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kern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Интерактивная командная игра «Бронепоезд сражается»</a:t>
                      </a:r>
                      <a:endParaRPr lang="ru-RU" sz="1200" b="1" i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4513" marR="5451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0" kern="120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Программа</a:t>
                      </a:r>
                      <a:r>
                        <a:rPr lang="ru-RU" sz="1200" b="0" i="0" kern="1200" baseline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ru-RU" sz="1200" b="0" i="0" kern="12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позволит </a:t>
                      </a:r>
                      <a:r>
                        <a:rPr lang="ru-RU" sz="1200" b="0" i="0" kern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каждому участнику узнать историю бронепоездов, поучаствовать в командой игре и почувствовать себя в роли бойца Красной Армии.</a:t>
                      </a:r>
                      <a:endParaRPr lang="ru-RU" sz="1200" b="0" i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4513" marR="54513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2087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672"/>
            <a:ext cx="12192000" cy="6900672"/>
          </a:xfrm>
          <a:prstGeom prst="rect">
            <a:avLst/>
          </a:prstGeom>
        </p:spPr>
      </p:pic>
      <p:sp>
        <p:nvSpPr>
          <p:cNvPr id="58" name="AutoShape 2" descr="https://www.clipartmax.com/png/middle/209-2091568_accounting-transparent.png"/>
          <p:cNvSpPr>
            <a:spLocks noChangeAspect="1" noChangeArrowheads="1"/>
          </p:cNvSpPr>
          <p:nvPr/>
        </p:nvSpPr>
        <p:spPr bwMode="auto">
          <a:xfrm>
            <a:off x="155576" y="83089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01970" y="242957"/>
            <a:ext cx="8888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МЕСТО ПРОВЕДЕНИЯ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69233" y="613438"/>
            <a:ext cx="39166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Музей «Тульский кремль»</a:t>
            </a:r>
            <a:endParaRPr lang="ru-RU" sz="2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354991" y="602669"/>
            <a:ext cx="54972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Тульский военно-исторический музей</a:t>
            </a:r>
            <a:endParaRPr lang="ru-RU" sz="2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095" y="1064334"/>
            <a:ext cx="3555907" cy="26028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4" descr="https://www.culture.ru/storage/images/7c395f8a520ffe3e097cb3ef8921bc97/b0cac3714cdb2e044e02d2c0158b08da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33" y="3755454"/>
            <a:ext cx="3960047" cy="2637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https://co9tula.ru/wp-content/uploads/2019/10/IMG-20191001-WA001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33" y="1135698"/>
            <a:ext cx="3960047" cy="2463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048" y="1737002"/>
            <a:ext cx="2066330" cy="4036903"/>
          </a:xfrm>
          <a:prstGeom prst="rect">
            <a:avLst/>
          </a:prstGeom>
        </p:spPr>
      </p:pic>
      <p:pic>
        <p:nvPicPr>
          <p:cNvPr id="13" name="Объект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05095" y="3768982"/>
            <a:ext cx="3555907" cy="2623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485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Рисунок 4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672"/>
            <a:ext cx="12192000" cy="6900672"/>
          </a:xfrm>
          <a:prstGeom prst="rect">
            <a:avLst/>
          </a:prstGeom>
        </p:spPr>
      </p:pic>
      <p:sp>
        <p:nvSpPr>
          <p:cNvPr id="58" name="AutoShape 2" descr="https://www.clipartmax.com/png/middle/209-2091568_accounting-transparent.png"/>
          <p:cNvSpPr>
            <a:spLocks noChangeAspect="1" noChangeArrowheads="1"/>
          </p:cNvSpPr>
          <p:nvPr/>
        </p:nvSpPr>
        <p:spPr bwMode="auto">
          <a:xfrm>
            <a:off x="155576" y="83089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55576" y="146518"/>
            <a:ext cx="100682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ИНТЕРАКТИВНАЯ ТЕМАТИЧЕСКАЯ ПРОГРАММА </a:t>
            </a:r>
            <a:br>
              <a:rPr lang="ru-RU" sz="2400" b="1" u="sng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400" b="1" u="sng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«ВЛАСТЕЛИН КРЕМЛЯ»</a:t>
            </a:r>
          </a:p>
          <a:p>
            <a:r>
              <a:rPr lang="ru-RU" sz="2400" b="1" u="sng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12+</a:t>
            </a:r>
            <a:endParaRPr lang="ru-RU" sz="2400" b="1" u="sng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Объект 2"/>
          <p:cNvSpPr txBox="1">
            <a:spLocks/>
          </p:cNvSpPr>
          <p:nvPr/>
        </p:nvSpPr>
        <p:spPr>
          <a:xfrm>
            <a:off x="5747363" y="4782124"/>
            <a:ext cx="5510884" cy="117598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 3" charset="2"/>
              <a:buNone/>
            </a:pPr>
            <a:r>
              <a:rPr lang="ru-RU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Участники совершают путешествие по территории Кремля, знакомятся с историческими событиями и личностями, связанными с древней крепостью.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148CEBEC-BFE5-4E7E-A41F-86A5E0C7A9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32" y="3399406"/>
            <a:ext cx="3893732" cy="2920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483AA7C9-10C0-40D1-AF9A-766B2C2041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378" y="1135698"/>
            <a:ext cx="4881207" cy="3245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https://regnum.ru/uploads/pictures/news/2016/11/10/regnum_picture_14787979051052530_normal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351" y="1135698"/>
            <a:ext cx="3272652" cy="20411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3505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24" y="0"/>
            <a:ext cx="12192000" cy="6900672"/>
          </a:xfrm>
          <a:prstGeom prst="rect">
            <a:avLst/>
          </a:prstGeom>
        </p:spPr>
      </p:pic>
      <p:sp>
        <p:nvSpPr>
          <p:cNvPr id="58" name="AutoShape 2" descr="https://www.clipartmax.com/png/middle/209-2091568_accounting-transparent.png"/>
          <p:cNvSpPr>
            <a:spLocks noChangeAspect="1" noChangeArrowheads="1"/>
          </p:cNvSpPr>
          <p:nvPr/>
        </p:nvSpPr>
        <p:spPr bwMode="auto">
          <a:xfrm>
            <a:off x="155576" y="83089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55575" y="149478"/>
            <a:ext cx="118704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МУЗЕЙНОЕ ИНТЕРАКТИВНОЕ ЗАНЯТИЕ </a:t>
            </a:r>
            <a:br>
              <a:rPr lang="ru-RU" sz="2400" b="1" u="sng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400" b="1" u="sng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«РАБОЧИЙ ГОРОД СТАЛ БОЙЦОМ»</a:t>
            </a:r>
            <a:br>
              <a:rPr lang="ru-RU" sz="2400" b="1" u="sng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400" b="1" u="sng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12+</a:t>
            </a:r>
            <a:endParaRPr lang="ru-RU" sz="2400" b="1" u="sng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75651" y="5334554"/>
            <a:ext cx="2968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ru-RU" b="1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Объект 3"/>
          <p:cNvSpPr txBox="1">
            <a:spLocks/>
          </p:cNvSpPr>
          <p:nvPr/>
        </p:nvSpPr>
        <p:spPr>
          <a:xfrm>
            <a:off x="7600949" y="4327577"/>
            <a:ext cx="4212772" cy="20139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84C22">
                  <a:lumMod val="75000"/>
                </a:srgbClr>
              </a:buClr>
              <a:buSzPct val="80000"/>
              <a:buFont typeface="Wingdings 3" charset="2"/>
              <a:buNone/>
              <a:tabLst/>
              <a:defRPr/>
            </a:pPr>
            <a:r>
              <a:rPr lang="ru-RU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ходе командной игры участники подробнее узнают о различных частях, оборонявших Тулу. Им придется не только прочитать про воинские подразделения со страниц приказов…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84C22">
                  <a:lumMod val="75000"/>
                </a:srgbClr>
              </a:buClr>
              <a:buSzPct val="80000"/>
              <a:buFont typeface="Wingdings 3" charset="2"/>
              <a:buChar char=""/>
              <a:tabLst/>
              <a:defRPr/>
            </a:pPr>
            <a:endParaRPr lang="ru-RU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55455">
            <a:off x="140266" y="3662719"/>
            <a:ext cx="4131331" cy="3032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Объект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018" y="1406488"/>
            <a:ext cx="3383826" cy="2265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705" y="1868433"/>
            <a:ext cx="2674620" cy="3962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55311">
            <a:off x="8094207" y="1606745"/>
            <a:ext cx="2982232" cy="23062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80713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0672"/>
          </a:xfrm>
          <a:prstGeom prst="rect">
            <a:avLst/>
          </a:prstGeom>
        </p:spPr>
      </p:pic>
      <p:sp>
        <p:nvSpPr>
          <p:cNvPr id="58" name="AutoShape 2" descr="https://www.clipartmax.com/png/middle/209-2091568_accounting-transparent.png"/>
          <p:cNvSpPr>
            <a:spLocks noChangeAspect="1" noChangeArrowheads="1"/>
          </p:cNvSpPr>
          <p:nvPr/>
        </p:nvSpPr>
        <p:spPr bwMode="auto">
          <a:xfrm>
            <a:off x="155576" y="83089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55576" y="172697"/>
            <a:ext cx="88883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ВОЕННО-ПАТРИОТИЧЕСКАЯ ПРОГРАММА </a:t>
            </a:r>
            <a:br>
              <a:rPr lang="ru-RU" sz="2400" b="1" u="sng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400" b="1" u="sng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«ТУЛА НЕПОКОРЕННАЯ»</a:t>
            </a:r>
          </a:p>
          <a:p>
            <a:r>
              <a:rPr lang="ru-RU" sz="2400" b="1" u="sng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 +</a:t>
            </a:r>
            <a:endParaRPr lang="ru-RU" sz="2400" b="1" u="sng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Объект 8"/>
          <p:cNvPicPr>
            <a:picLocks noChangeAspect="1"/>
          </p:cNvPicPr>
          <p:nvPr/>
        </p:nvPicPr>
        <p:blipFill rotWithShape="1">
          <a:blip r:embed="rId3"/>
          <a:stretch/>
        </p:blipFill>
        <p:spPr>
          <a:xfrm>
            <a:off x="4533558" y="1761844"/>
            <a:ext cx="2629526" cy="37190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57202">
            <a:off x="7483785" y="384372"/>
            <a:ext cx="4087932" cy="32323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Объект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9520" y="3812141"/>
            <a:ext cx="3356461" cy="2517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586" y="1405569"/>
            <a:ext cx="3208762" cy="2406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8934" y="4139738"/>
            <a:ext cx="3018189" cy="22636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850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0"/>
            <a:ext cx="12192000" cy="690067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 prst="relaxedInset"/>
          </a:sp3d>
        </p:spPr>
      </p:pic>
      <p:sp>
        <p:nvSpPr>
          <p:cNvPr id="58" name="AutoShape 2" descr="https://www.clipartmax.com/png/middle/209-2091568_accounting-transparent.png"/>
          <p:cNvSpPr>
            <a:spLocks noChangeAspect="1" noChangeArrowheads="1"/>
          </p:cNvSpPr>
          <p:nvPr/>
        </p:nvSpPr>
        <p:spPr bwMode="auto">
          <a:xfrm>
            <a:off x="155576" y="83089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55575" y="149478"/>
            <a:ext cx="118704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ВОЕННО-ПАТРИОТИЧЕСКАЯ ИГРА-ПУТЕШЕСТВИЕ</a:t>
            </a:r>
            <a:br>
              <a:rPr lang="ru-RU" sz="2400" b="1" u="sng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400" b="1" u="sng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«ТАЙНА СТАРОГО ЧЕМОДАНА»</a:t>
            </a:r>
          </a:p>
          <a:p>
            <a:r>
              <a:rPr lang="ru-RU" sz="2400" b="1" u="sng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12+</a:t>
            </a:r>
            <a:endParaRPr lang="ru-RU" sz="2400" b="1" u="sng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75651" y="5334554"/>
            <a:ext cx="2968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ru-RU" b="1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Объект 3"/>
          <p:cNvSpPr txBox="1">
            <a:spLocks/>
          </p:cNvSpPr>
          <p:nvPr/>
        </p:nvSpPr>
        <p:spPr>
          <a:xfrm>
            <a:off x="7551511" y="3810197"/>
            <a:ext cx="4212772" cy="201395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just">
              <a:buClr>
                <a:srgbClr val="E84C22">
                  <a:lumMod val="75000"/>
                </a:srgbClr>
              </a:buClr>
              <a:buNone/>
              <a:defRPr/>
            </a:pPr>
            <a:r>
              <a:rPr lang="ru-RU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Чтобы узнать тайны старого чемоданчика, который вместе с солдатом участвовал в Великой Отечественной войне, </a:t>
            </a:r>
            <a:r>
              <a:rPr lang="ru-RU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участникам предстоит </a:t>
            </a:r>
            <a:r>
              <a:rPr lang="ru-RU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выполнить разные задания и найти по картам музейные артефакты.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6" r="8835"/>
          <a:stretch/>
        </p:blipFill>
        <p:spPr>
          <a:xfrm>
            <a:off x="1076842" y="1129953"/>
            <a:ext cx="6010958" cy="442119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932" y="830896"/>
            <a:ext cx="4009511" cy="280199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 prst="relaxedInset"/>
          </a:sp3d>
        </p:spPr>
      </p:pic>
    </p:spTree>
    <p:extLst>
      <p:ext uri="{BB962C8B-B14F-4D97-AF65-F5344CB8AC3E}">
        <p14:creationId xmlns:p14="http://schemas.microsoft.com/office/powerpoint/2010/main" val="3309243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0672"/>
          </a:xfrm>
          <a:prstGeom prst="rect">
            <a:avLst/>
          </a:prstGeom>
        </p:spPr>
      </p:pic>
      <p:sp>
        <p:nvSpPr>
          <p:cNvPr id="58" name="AutoShape 2" descr="https://www.clipartmax.com/png/middle/209-2091568_accounting-transparent.png"/>
          <p:cNvSpPr>
            <a:spLocks noChangeAspect="1" noChangeArrowheads="1"/>
          </p:cNvSpPr>
          <p:nvPr/>
        </p:nvSpPr>
        <p:spPr bwMode="auto">
          <a:xfrm>
            <a:off x="155576" y="83089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55575" y="263445"/>
            <a:ext cx="109070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ПРОГРАММА «СОЛДАТСКИЕ ПИСЬМА. ЧИТАЕМ ВМЕСТЕ»</a:t>
            </a:r>
            <a:endParaRPr lang="ru-RU" sz="2400" b="1" u="sng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Объект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014" y="830896"/>
            <a:ext cx="3930637" cy="29491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8596991" y="1565065"/>
            <a:ext cx="347695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Каждый участник программы может:</a:t>
            </a:r>
          </a:p>
          <a:p>
            <a:pPr algn="just"/>
            <a:r>
              <a:rPr lang="ru-RU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- принести в музей письмо с фронта, которое сохранилось в его семье, у знакомых, в школьном музее и прочитать его вслух для всех.             </a:t>
            </a:r>
          </a:p>
          <a:p>
            <a:pPr algn="just"/>
            <a:r>
              <a:rPr lang="ru-RU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 подарить это подлинное письмо музею, чтобы сохранить его на долгие десятилетия для будущих поколений.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409" y="4130440"/>
            <a:ext cx="3020484" cy="22590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Объект 3"/>
          <p:cNvPicPr>
            <a:picLocks noChangeAspect="1"/>
          </p:cNvPicPr>
          <p:nvPr/>
        </p:nvPicPr>
        <p:blipFill rotWithShape="1">
          <a:blip r:embed="rId6"/>
          <a:srcRect l="5935" r="26972"/>
          <a:stretch/>
        </p:blipFill>
        <p:spPr>
          <a:xfrm>
            <a:off x="4799096" y="1719116"/>
            <a:ext cx="3534729" cy="33852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7455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0672"/>
          </a:xfrm>
          <a:prstGeom prst="rect">
            <a:avLst/>
          </a:prstGeom>
        </p:spPr>
      </p:pic>
      <p:sp>
        <p:nvSpPr>
          <p:cNvPr id="58" name="AutoShape 2" descr="https://www.clipartmax.com/png/middle/209-2091568_accounting-transparent.png"/>
          <p:cNvSpPr>
            <a:spLocks noChangeAspect="1" noChangeArrowheads="1"/>
          </p:cNvSpPr>
          <p:nvPr/>
        </p:nvSpPr>
        <p:spPr bwMode="auto">
          <a:xfrm>
            <a:off x="155576" y="83089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55575" y="82768"/>
            <a:ext cx="88883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ИНТЕРАКТИВНАЯ КОМАНДНАЯ ИГРА</a:t>
            </a:r>
            <a:br>
              <a:rPr lang="ru-RU" sz="2400" b="1" u="sng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400" b="1" u="sng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«БРОНЕПОЕЗД СРАЖАЕТСЯ»</a:t>
            </a:r>
          </a:p>
          <a:p>
            <a:r>
              <a:rPr lang="ru-RU" sz="2400" b="1" u="sng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12+</a:t>
            </a:r>
            <a:endParaRPr lang="ru-RU" sz="2400" b="1" u="sng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4" name="Объект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975" y="3703147"/>
            <a:ext cx="3930557" cy="27516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Объект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3735" y="3703147"/>
            <a:ext cx="4125393" cy="27516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AutoShape 2" descr="https://co49tula.ru/wp-content/uploads/IMG_20171207_12204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0" name="Picture 4" descr="https://a.d-cd.net/e744db9s-192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7601" y="1276728"/>
            <a:ext cx="3138917" cy="2354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66" y="1283097"/>
            <a:ext cx="3138918" cy="2354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AutoShape 6" descr="https://im3.turbina.ru/photos.4/7/4/4/1/4/2641447/big.photo/Bronepoezd-13-Tulskiy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8" descr="https://im3.turbina.ru/photos.4/7/4/4/1/4/2641447/big.photo/Bronepoezd-13-Tulskiy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0" descr="https://im3.turbina.ru/photos.4/7/4/4/1/4/2641447/big.photo/Bronepoezd-13-Tulskiy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773" y="1466517"/>
            <a:ext cx="3000375" cy="4000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72264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1786</TotalTime>
  <Words>530</Words>
  <Application>Microsoft Office PowerPoint</Application>
  <PresentationFormat>Широкоэкранный</PresentationFormat>
  <Paragraphs>143</Paragraphs>
  <Slides>11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Tahoma</vt:lpstr>
      <vt:lpstr>Times New Roman</vt:lpstr>
      <vt:lpstr>Wingdings 3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Алексей Фомичев</dc:creator>
  <cp:lastModifiedBy>TIC_1</cp:lastModifiedBy>
  <cp:revision>143</cp:revision>
  <dcterms:created xsi:type="dcterms:W3CDTF">2019-06-20T13:00:29Z</dcterms:created>
  <dcterms:modified xsi:type="dcterms:W3CDTF">2020-01-23T13:24:13Z</dcterms:modified>
</cp:coreProperties>
</file>